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1a7cb149ee4f8a" /><Relationship Type="http://schemas.openxmlformats.org/officeDocument/2006/relationships/extended-properties" Target="/docProps/app.xml" Id="R6e730611db154128" /><Relationship Type="http://schemas.openxmlformats.org/officeDocument/2006/relationships/officeDocument" Target="/ppt/presentation.xml" Id="R51dfd62de9204a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ca9d434c8a40d2"/>
  </p:sldMasterIdLst>
  <p:notesMasterIdLst>
    <p:notesMasterId xmlns:r="http://schemas.openxmlformats.org/officeDocument/2006/relationships" r:id="R40797cb7c4944ce6"/>
  </p:notesMasterIdLst>
  <p:sldIdLst>
    <p:sldId xmlns:r="http://schemas.openxmlformats.org/officeDocument/2006/relationships" id="256" r:id="R2b438d2ca20749d5"/>
    <p:sldId xmlns:r="http://schemas.openxmlformats.org/officeDocument/2006/relationships" id="257" r:id="Rbfaa7fac4ce54fb0"/>
    <p:sldId xmlns:r="http://schemas.openxmlformats.org/officeDocument/2006/relationships" id="258" r:id="Rd4892c3490504eef"/>
    <p:sldId xmlns:r="http://schemas.openxmlformats.org/officeDocument/2006/relationships" id="259" r:id="Red24e9302c964b00"/>
    <p:sldId xmlns:r="http://schemas.openxmlformats.org/officeDocument/2006/relationships" id="260" r:id="Rd0d5301470254798"/>
    <p:sldId xmlns:r="http://schemas.openxmlformats.org/officeDocument/2006/relationships" id="261" r:id="Rb59f78b260484945"/>
    <p:sldId xmlns:r="http://schemas.openxmlformats.org/officeDocument/2006/relationships" id="262" r:id="Ra2462833d08c4eb9"/>
    <p:sldId xmlns:r="http://schemas.openxmlformats.org/officeDocument/2006/relationships" id="263" r:id="R3ef16e15a0e24c1d"/>
    <p:sldId xmlns:r="http://schemas.openxmlformats.org/officeDocument/2006/relationships" id="264" r:id="R7548242bb9b54155"/>
    <p:sldId xmlns:r="http://schemas.openxmlformats.org/officeDocument/2006/relationships" id="265" r:id="R1f252c0ed80e4768"/>
    <p:sldId xmlns:r="http://schemas.openxmlformats.org/officeDocument/2006/relationships" id="266" r:id="R4de6f597df2c4449"/>
    <p:sldId xmlns:r="http://schemas.openxmlformats.org/officeDocument/2006/relationships" id="267" r:id="R992e8fc1cb614f26"/>
    <p:sldId xmlns:r="http://schemas.openxmlformats.org/officeDocument/2006/relationships" id="268" r:id="R000ff2c98bab4a93"/>
    <p:sldId xmlns:r="http://schemas.openxmlformats.org/officeDocument/2006/relationships" id="269" r:id="R5aa4e769ed0043c6"/>
    <p:sldId xmlns:r="http://schemas.openxmlformats.org/officeDocument/2006/relationships" id="270" r:id="R5bcbfca0c64d4dce"/>
    <p:sldId xmlns:r="http://schemas.openxmlformats.org/officeDocument/2006/relationships" id="271" r:id="Rffb121258114434d"/>
    <p:sldId xmlns:r="http://schemas.openxmlformats.org/officeDocument/2006/relationships" id="272" r:id="Rbcc246988b2c461f"/>
    <p:sldId xmlns:r="http://schemas.openxmlformats.org/officeDocument/2006/relationships" id="273" r:id="Rfc89f26cfe1e4ff7"/>
    <p:sldId xmlns:r="http://schemas.openxmlformats.org/officeDocument/2006/relationships" id="274" r:id="Rda95ec9d9f364c32"/>
    <p:sldId xmlns:r="http://schemas.openxmlformats.org/officeDocument/2006/relationships" id="275" r:id="Rcda6cf769c6f40bc"/>
    <p:sldId xmlns:r="http://schemas.openxmlformats.org/officeDocument/2006/relationships" id="276" r:id="Rd71cf6bd477444c8"/>
    <p:sldId xmlns:r="http://schemas.openxmlformats.org/officeDocument/2006/relationships" id="277" r:id="R47ddbcbe22564d5e"/>
    <p:sldId xmlns:r="http://schemas.openxmlformats.org/officeDocument/2006/relationships" id="278" r:id="R80b1ed3431fc4b5b"/>
    <p:sldId xmlns:r="http://schemas.openxmlformats.org/officeDocument/2006/relationships" id="279" r:id="R547103df8d61494a"/>
    <p:sldId xmlns:r="http://schemas.openxmlformats.org/officeDocument/2006/relationships" id="280" r:id="R4331a848a5994957"/>
    <p:sldId xmlns:r="http://schemas.openxmlformats.org/officeDocument/2006/relationships" id="281" r:id="R6dafc381a06c45ea"/>
    <p:sldId xmlns:r="http://schemas.openxmlformats.org/officeDocument/2006/relationships" id="282" r:id="R6148d56e66b2414f"/>
    <p:sldId xmlns:r="http://schemas.openxmlformats.org/officeDocument/2006/relationships" id="283" r:id="R783458e7c6e0457b"/>
    <p:sldId xmlns:r="http://schemas.openxmlformats.org/officeDocument/2006/relationships" id="284" r:id="Raffc892a4c0045ea"/>
    <p:sldId xmlns:r="http://schemas.openxmlformats.org/officeDocument/2006/relationships" id="285" r:id="Rc7298ef142984b81"/>
    <p:sldId xmlns:r="http://schemas.openxmlformats.org/officeDocument/2006/relationships" id="286" r:id="R44664bfaa83b4bef"/>
    <p:sldId xmlns:r="http://schemas.openxmlformats.org/officeDocument/2006/relationships" id="287" r:id="R11c7754d7e884550"/>
    <p:sldId xmlns:r="http://schemas.openxmlformats.org/officeDocument/2006/relationships" id="288" r:id="R73e1b4d73679419f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5ada3c383c4375" /><Relationship Type="http://schemas.openxmlformats.org/officeDocument/2006/relationships/slideMaster" Target="/ppt/slideMasters/slideMaster1.xml" Id="R4eca9d434c8a40d2" /><Relationship Type="http://schemas.openxmlformats.org/officeDocument/2006/relationships/notesMaster" Target="/ppt/notesMasters/notesMaster1.xml" Id="R40797cb7c4944ce6" /><Relationship Type="http://schemas.openxmlformats.org/officeDocument/2006/relationships/presProps" Target="/ppt/presProps.xml" Id="R159d57471b6b41dc" /><Relationship Type="http://schemas.openxmlformats.org/officeDocument/2006/relationships/viewProps" Target="/ppt/viewProps.xml" Id="R3630562906ca42bb" /><Relationship Type="http://schemas.openxmlformats.org/officeDocument/2006/relationships/tableStyles" Target="/ppt/tableStyles.xml" Id="R3a11d5fbbad64e84" /><Relationship Type="http://schemas.openxmlformats.org/officeDocument/2006/relationships/slide" Target="/ppt/slides/slide1.xml" Id="R2b438d2ca20749d5" /><Relationship Type="http://schemas.openxmlformats.org/officeDocument/2006/relationships/slide" Target="/ppt/slides/slide2.xml" Id="Rbfaa7fac4ce54fb0" /><Relationship Type="http://schemas.openxmlformats.org/officeDocument/2006/relationships/slide" Target="/ppt/slides/slide3.xml" Id="Rd4892c3490504eef" /><Relationship Type="http://schemas.openxmlformats.org/officeDocument/2006/relationships/slide" Target="/ppt/slides/slide4.xml" Id="Red24e9302c964b00" /><Relationship Type="http://schemas.openxmlformats.org/officeDocument/2006/relationships/slide" Target="/ppt/slides/slide5.xml" Id="Rd0d5301470254798" /><Relationship Type="http://schemas.openxmlformats.org/officeDocument/2006/relationships/slide" Target="/ppt/slides/slide6.xml" Id="Rb59f78b260484945" /><Relationship Type="http://schemas.openxmlformats.org/officeDocument/2006/relationships/slide" Target="/ppt/slides/slide7.xml" Id="Ra2462833d08c4eb9" /><Relationship Type="http://schemas.openxmlformats.org/officeDocument/2006/relationships/slide" Target="/ppt/slides/slide8.xml" Id="R3ef16e15a0e24c1d" /><Relationship Type="http://schemas.openxmlformats.org/officeDocument/2006/relationships/slide" Target="/ppt/slides/slide9.xml" Id="R7548242bb9b54155" /><Relationship Type="http://schemas.openxmlformats.org/officeDocument/2006/relationships/slide" Target="/ppt/slides/slide10.xml" Id="R1f252c0ed80e4768" /><Relationship Type="http://schemas.openxmlformats.org/officeDocument/2006/relationships/slide" Target="/ppt/slides/slide11.xml" Id="R4de6f597df2c4449" /><Relationship Type="http://schemas.openxmlformats.org/officeDocument/2006/relationships/slide" Target="/ppt/slides/slide12.xml" Id="R992e8fc1cb614f26" /><Relationship Type="http://schemas.openxmlformats.org/officeDocument/2006/relationships/slide" Target="/ppt/slides/slide13.xml" Id="R000ff2c98bab4a93" /><Relationship Type="http://schemas.openxmlformats.org/officeDocument/2006/relationships/slide" Target="/ppt/slides/slide14.xml" Id="R5aa4e769ed0043c6" /><Relationship Type="http://schemas.openxmlformats.org/officeDocument/2006/relationships/slide" Target="/ppt/slides/slide15.xml" Id="R5bcbfca0c64d4dce" /><Relationship Type="http://schemas.openxmlformats.org/officeDocument/2006/relationships/slide" Target="/ppt/slides/slide16.xml" Id="Rffb121258114434d" /><Relationship Type="http://schemas.openxmlformats.org/officeDocument/2006/relationships/slide" Target="/ppt/slides/slide17.xml" Id="Rbcc246988b2c461f" /><Relationship Type="http://schemas.openxmlformats.org/officeDocument/2006/relationships/slide" Target="/ppt/slides/slide18.xml" Id="Rfc89f26cfe1e4ff7" /><Relationship Type="http://schemas.openxmlformats.org/officeDocument/2006/relationships/slide" Target="/ppt/slides/slide19.xml" Id="Rda95ec9d9f364c32" /><Relationship Type="http://schemas.openxmlformats.org/officeDocument/2006/relationships/slide" Target="/ppt/slides/slide20.xml" Id="Rcda6cf769c6f40bc" /><Relationship Type="http://schemas.openxmlformats.org/officeDocument/2006/relationships/slide" Target="/ppt/slides/slide21.xml" Id="Rd71cf6bd477444c8" /><Relationship Type="http://schemas.openxmlformats.org/officeDocument/2006/relationships/slide" Target="/ppt/slides/slide22.xml" Id="R47ddbcbe22564d5e" /><Relationship Type="http://schemas.openxmlformats.org/officeDocument/2006/relationships/slide" Target="/ppt/slides/slide23.xml" Id="R80b1ed3431fc4b5b" /><Relationship Type="http://schemas.openxmlformats.org/officeDocument/2006/relationships/slide" Target="/ppt/slides/slide24.xml" Id="R547103df8d61494a" /><Relationship Type="http://schemas.openxmlformats.org/officeDocument/2006/relationships/slide" Target="/ppt/slides/slide25.xml" Id="R4331a848a5994957" /><Relationship Type="http://schemas.openxmlformats.org/officeDocument/2006/relationships/slide" Target="/ppt/slides/slide26.xml" Id="R6dafc381a06c45ea" /><Relationship Type="http://schemas.openxmlformats.org/officeDocument/2006/relationships/slide" Target="/ppt/slides/slide27.xml" Id="R6148d56e66b2414f" /><Relationship Type="http://schemas.openxmlformats.org/officeDocument/2006/relationships/slide" Target="/ppt/slides/slide28.xml" Id="R783458e7c6e0457b" /><Relationship Type="http://schemas.openxmlformats.org/officeDocument/2006/relationships/slide" Target="/ppt/slides/slide29.xml" Id="Raffc892a4c0045ea" /><Relationship Type="http://schemas.openxmlformats.org/officeDocument/2006/relationships/slide" Target="/ppt/slides/slide30.xml" Id="Rc7298ef142984b81" /><Relationship Type="http://schemas.openxmlformats.org/officeDocument/2006/relationships/slide" Target="/ppt/slides/slide31.xml" Id="R44664bfaa83b4bef" /><Relationship Type="http://schemas.openxmlformats.org/officeDocument/2006/relationships/slide" Target="/ppt/slides/slide32.xml" Id="R11c7754d7e884550" /><Relationship Type="http://schemas.openxmlformats.org/officeDocument/2006/relationships/slide" Target="/ppt/slides/slide33.xml" Id="R73e1b4d7367941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e87de2833804f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2df8d85f224263" /><Relationship Type="http://schemas.openxmlformats.org/officeDocument/2006/relationships/notesMaster" Target="/ppt/notesMasters/notesMaster1.xml" Id="R0b9237b0910043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5c51def7134e4e" /><Relationship Type="http://schemas.openxmlformats.org/officeDocument/2006/relationships/notesMaster" Target="/ppt/notesMasters/notesMaster1.xml" Id="R66be4240aa36454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718ac4980d4664" /><Relationship Type="http://schemas.openxmlformats.org/officeDocument/2006/relationships/notesMaster" Target="/ppt/notesMasters/notesMaster1.xml" Id="R0ec4693076744b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4f06ecabde4508" /><Relationship Type="http://schemas.openxmlformats.org/officeDocument/2006/relationships/notesMaster" Target="/ppt/notesMasters/notesMaster1.xml" Id="R5ef99f81a2324c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413fff700704442" /><Relationship Type="http://schemas.openxmlformats.org/officeDocument/2006/relationships/notesMaster" Target="/ppt/notesMasters/notesMaster1.xml" Id="R8aa44c8e5a0d45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25523bd44f4b98" /><Relationship Type="http://schemas.openxmlformats.org/officeDocument/2006/relationships/notesMaster" Target="/ppt/notesMasters/notesMaster1.xml" Id="R9b7998f029494bf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0623c1da544686" /><Relationship Type="http://schemas.openxmlformats.org/officeDocument/2006/relationships/notesMaster" Target="/ppt/notesMasters/notesMaster1.xml" Id="Rac88764b846e49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6eb15cb417480d" /><Relationship Type="http://schemas.openxmlformats.org/officeDocument/2006/relationships/notesMaster" Target="/ppt/notesMasters/notesMaster1.xml" Id="R0990037544314f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fd1eec593f4b69" /><Relationship Type="http://schemas.openxmlformats.org/officeDocument/2006/relationships/notesMaster" Target="/ppt/notesMasters/notesMaster1.xml" Id="Rb42ac5da1f0f4c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f1c28b6d109417d" /><Relationship Type="http://schemas.openxmlformats.org/officeDocument/2006/relationships/notesMaster" Target="/ppt/notesMasters/notesMaster1.xml" Id="Rfa55503648b14ac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ffd6d6ff3f84c2b" /><Relationship Type="http://schemas.openxmlformats.org/officeDocument/2006/relationships/notesMaster" Target="/ppt/notesMasters/notesMaster1.xml" Id="R6605b7fbd00b46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214978a0a9b4e68" /><Relationship Type="http://schemas.openxmlformats.org/officeDocument/2006/relationships/notesMaster" Target="/ppt/notesMasters/notesMaster1.xml" Id="R29ce00fe5445451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816f40fb0f94261" /><Relationship Type="http://schemas.openxmlformats.org/officeDocument/2006/relationships/notesMaster" Target="/ppt/notesMasters/notesMaster1.xml" Id="R697e3072b5834f5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89c318070064b60" /><Relationship Type="http://schemas.openxmlformats.org/officeDocument/2006/relationships/notesMaster" Target="/ppt/notesMasters/notesMaster1.xml" Id="Rcd8dc6e53b784a5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fcfe1db7ddb4032" /><Relationship Type="http://schemas.openxmlformats.org/officeDocument/2006/relationships/notesMaster" Target="/ppt/notesMasters/notesMaster1.xml" Id="Rac60f435737f4f6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6285f6b8f5243a1" /><Relationship Type="http://schemas.openxmlformats.org/officeDocument/2006/relationships/notesMaster" Target="/ppt/notesMasters/notesMaster1.xml" Id="Raaf03bb1a6fa4ad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bd89cf6fa534096" /><Relationship Type="http://schemas.openxmlformats.org/officeDocument/2006/relationships/notesMaster" Target="/ppt/notesMasters/notesMaster1.xml" Id="R710ddf4bf058493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967307a67a244ec" /><Relationship Type="http://schemas.openxmlformats.org/officeDocument/2006/relationships/notesMaster" Target="/ppt/notesMasters/notesMaster1.xml" Id="Rd6802e99c7bc4e8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ad0eabc41a543d4" /><Relationship Type="http://schemas.openxmlformats.org/officeDocument/2006/relationships/notesMaster" Target="/ppt/notesMasters/notesMaster1.xml" Id="R9b3cb4139d73497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07687f7226b4c3c" /><Relationship Type="http://schemas.openxmlformats.org/officeDocument/2006/relationships/notesMaster" Target="/ppt/notesMasters/notesMaster1.xml" Id="R749b41cad95a49d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ebaadb4c61c46cd" /><Relationship Type="http://schemas.openxmlformats.org/officeDocument/2006/relationships/notesMaster" Target="/ppt/notesMasters/notesMaster1.xml" Id="R7c8cfe7b74f3403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81a65d0bbc34ea5" /><Relationship Type="http://schemas.openxmlformats.org/officeDocument/2006/relationships/notesMaster" Target="/ppt/notesMasters/notesMaster1.xml" Id="R8a15fd73f86c455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bc15a80418b4e08" /><Relationship Type="http://schemas.openxmlformats.org/officeDocument/2006/relationships/notesMaster" Target="/ppt/notesMasters/notesMaster1.xml" Id="R0c144aabd23f47b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e5682b9c5c045bd" /><Relationship Type="http://schemas.openxmlformats.org/officeDocument/2006/relationships/notesMaster" Target="/ppt/notesMasters/notesMaster1.xml" Id="Ra3aa2cc18ac54bc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dfd7dffe1114a7f" /><Relationship Type="http://schemas.openxmlformats.org/officeDocument/2006/relationships/notesMaster" Target="/ppt/notesMasters/notesMaster1.xml" Id="Rc41bfc381ce1406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d24c40524bc431d" /><Relationship Type="http://schemas.openxmlformats.org/officeDocument/2006/relationships/notesMaster" Target="/ppt/notesMasters/notesMaster1.xml" Id="R01871b5e900943c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26d4416430d4f82" /><Relationship Type="http://schemas.openxmlformats.org/officeDocument/2006/relationships/notesMaster" Target="/ppt/notesMasters/notesMaster1.xml" Id="R0553c842937549a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975deab06d040d0" /><Relationship Type="http://schemas.openxmlformats.org/officeDocument/2006/relationships/notesMaster" Target="/ppt/notesMasters/notesMaster1.xml" Id="R9b627e6084ab497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472970ad3ac4cc0" /><Relationship Type="http://schemas.openxmlformats.org/officeDocument/2006/relationships/notesMaster" Target="/ppt/notesMasters/notesMaster1.xml" Id="R87e5bbb40b1e46e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121d4faa0954ef5" /><Relationship Type="http://schemas.openxmlformats.org/officeDocument/2006/relationships/notesMaster" Target="/ppt/notesMasters/notesMaster1.xml" Id="Rd35d198b248642a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599583c3ce7d4885" /><Relationship Type="http://schemas.openxmlformats.org/officeDocument/2006/relationships/notesMaster" Target="/ppt/notesMasters/notesMaster1.xml" Id="Rba07608d7d7f44a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d67e645c437499f" /><Relationship Type="http://schemas.openxmlformats.org/officeDocument/2006/relationships/notesMaster" Target="/ppt/notesMasters/notesMaster1.xml" Id="R2d7b4465df594bf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6eaba4bab6c424d" /><Relationship Type="http://schemas.openxmlformats.org/officeDocument/2006/relationships/notesMaster" Target="/ppt/notesMasters/notesMaster1.xml" Id="R352cf0083cbd41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来源：用户提供的广西翔丰科技有限公司.pptx、翔丰科技简介(6).docx与供应商基本信息调查表-广西.xlsx。用户确认：现已投产，占地15000㎡，固定资产3000万元。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来源：用户提供的广西翔丰科技有限公司.pptx、翔丰科技简介(6).docx与供应商基本信息调查表-广西.xlsx。面积资产为用户最新口径；16台成型设备、50多名员工见简介。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来源：用户提供的广西翔丰科技有限公司.pptx、翔丰科技简介(6).docx与供应商基本信息调查表-广西.xlsx。不将迁建计划投资额当作已完成固定资产。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来源：用户提供的广西翔丰科技有限公司.pptx、翔丰科技简介(6).docx与供应商基本信息调查表-广西.xlsx。效果图为规划图，宣传图4.jpg为现有厂房实景。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六部门架构经用户确认；本次按用户要求细化职能，不显示个人姓名。下列为部门职能划分，非新增人员编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来源：用户提供的广西翔丰科技有限公司.pptx、翔丰科技简介(6).docx与供应商基本信息调查表-广西.xlsx。基于用户确认的组织结构设计的协同方案，不冒充已实施制度。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https://www.kaneka.com.my/product/expandable-foam/</a:t>
            </a:r>
          </a:p>
          <a:p xmlns:a="http://schemas.openxmlformats.org/drawingml/2006/main">
            <a:r>
              <a:t>https://support.fmshobby.com/hc/en-us/articles/28297346222484-FMS-EPO-Foam-Expanded-Polyolefin-in-RC-Aircraft-Models</a:t>
            </a:r>
          </a:p>
          <a:p xmlns:a="http://schemas.openxmlformats.org/drawingml/2006/main">
            <a:r>
              <a:t>https://www.fmshobby.com/es/blogs/rc-airplanes/best-beginner-rc-plane-selection-guideEPP本身属于聚烯烃体系，不将EPP与EPO视为化学上完全互斥的两类。用户补充确认：EPO原料由杰斯比提供；具体牌号及实际工艺参数尚未提供。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https://www.arpro.com/product/technical-resources/technical-document-listing</a:t>
            </a:r>
          </a:p>
          <a:p xmlns:a="http://schemas.openxmlformats.org/drawingml/2006/main">
            <a:r>
              <a:t>https://www.arpro.com/getContentAsset/648e1b52-840b-4264-8b2f-6cc4f401d127/1771ac74-d775-4539-b7e3-0cbf0ab84455/arpro-5130-datasheet-v09-en.pdf?language=en-GB</a:t>
            </a:r>
          </a:p>
          <a:p xmlns:a="http://schemas.openxmlformats.org/drawingml/2006/main">
            <a:r>
              <a:t>https://www.arpro.com/contentassets/9fb5fdf034884d72953cea3c5a70d3ad/arpro-5150-datasheet-v05-en.pdf</a:t>
            </a:r>
          </a:p>
          <a:p xmlns:a="http://schemas.openxmlformats.org/drawingml/2006/main">
            <a:r>
              <a:t>https://www.basf.com/dk/en/media/news-releases/2020/03/p-20-157选型表为技术沟通建议，不构成翔丰对特殊牌号的供货承诺。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翼展范围280至3000毫米；照片来自原PPT。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https://support.fmshobby.com/hc/en-us/articles/28297346222484-FMS-EPO-Foam-Expanded-Polyolefin-in-RC-Aircraft-Models</a:t>
            </a:r>
          </a:p>
          <a:p xmlns:a="http://schemas.openxmlformats.org/drawingml/2006/main">
            <a:r>
              <a:t>https://www.fmshobby.com/es/blogs/rc-airplanes/best-beginner-rc-plane-selection-guide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来源：用户提供的广西翔丰科技有限公司.pptx、翔丰科技简介(6).docx与供应商基本信息调查表-广西.xlsx。应用海报不代表自行生产整机系统；应用类型来自原公司简介。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https://www.kaneka.com.my/product/expandable-foam/展示现有资料产品，设计和验证为项目建议。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来源：用户提供的广西翔丰科技有限公司.pptx、翔丰科技简介(6).docx与供应商基本信息调查表-广西.xlsx。照片来自原PPT，依据外形命名，未推断具体认证或安全等级。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https://www.arpro.com/product/product-services/industrial-engineering</a:t>
            </a:r>
          </a:p>
          <a:p xmlns:a="http://schemas.openxmlformats.org/drawingml/2006/main">
            <a:r>
              <a:t>https://www.arpro.com/product/product-services开发与协同流程为建议方案。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https://www.omnipack.eu/files/dokumenty/arpro-basic-design-guide.pdf</a:t>
            </a:r>
          </a:p>
          <a:p xmlns:a="http://schemas.openxmlformats.org/drawingml/2006/main">
            <a:r>
              <a:t>https://www.arpro.com/product/product-services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来源：用户提供的广西翔丰科技有限公司.pptx、翔丰科技简介(6).docx与供应商基本信息调查表-广西.xlsx。各材料来源对设备型号分配存在差异，因此仅保留一致的总数量16。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https://www.arpro.com/contentassets/0ed490e3594146aaacb8a00e99b984c8/techdoc_productprocessingguideline-epp_2018.pdf</a:t>
            </a:r>
          </a:p>
          <a:p xmlns:a="http://schemas.openxmlformats.org/drawingml/2006/main">
            <a:r>
              <a:t>https://www.arpro.com/product/product-services/process-proceduresEPP以采购发泡珠粒加工的典型路线为参考；EPO工艺须按具体牌号确认。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https://www.arpro.com/contentassets/0ed490e3594146aaacb8a00e99b984c8/techdoc_productprocessingguideline-epp_2018.pdf</a:t>
            </a:r>
          </a:p>
          <a:p xmlns:a="http://schemas.openxmlformats.org/drawingml/2006/main">
            <a:r>
              <a:t>https://www.arpro.com/getContentAsset/648e1b52-840b-4264-8b2f-6cc4f401d127/1771ac74-d775-4539-b7e3-0cbf0ab84455/arpro-5130-datasheet-v09-en.pdf?language=en-GB</a:t>
            </a:r>
          </a:p>
          <a:p xmlns:a="http://schemas.openxmlformats.org/drawingml/2006/main">
            <a:r>
              <a:t>https://www.arpro.com/contentassets/9fb5fdf034884d72953cea3c5a70d3ad/arpro-5150-datasheet-v05-en.pdf常见循环原理示意，非翔丰机台操作规程。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https://www.arpro.com/getContentAsset/648e1b52-840b-4264-8b2f-6cc4f401d127/1771ac74-d775-4539-b7e3-0cbf0ab84455/arpro-5130-datasheet-v09-en.pdf?language=en-GB</a:t>
            </a:r>
          </a:p>
          <a:p xmlns:a="http://schemas.openxmlformats.org/drawingml/2006/main">
            <a:r>
              <a:t>https://www.arpro.com/contentassets/9fb5fdf034884d72953cea3c5a70d3ad/arpro-5150-datasheet-v05-en.pdf仅用于说明不同材料和工况需要不同处理，不给出未经确认的翔丰参数。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用户要求：不显示质检人数和工具数量，突出多名专业质检人员及多种工具。仅使用调查表确认的游标卡尺、电子秤、卷尺；不扩充未证实设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来源：用户提供的广西翔丰科技有限公司.pptx、翔丰科技简介(6).docx与供应商基本信息调查表-广西.xlsx。按用户要求设计质量流程。流程方案须与实际受控程序和产品检验规范衔接，不新增专项检测能力。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来源：D:/My Data/翔丰/广西翔丰/证书/ISO9001.pdf，第1页中文证书、第3页监督审核通过证明。证书编号DZ/CN/2411091Q，标准GB/T 19001-2016/ISO 9001:2015；证载有效期2025-02-10至2028-02-09；监督证明2026-03-24签发，有效至2027-02-10。根据本地原件展示，未声称在线核验结果。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用户要求设计5S管理；现场文化来自宣传图2.jpg。5S原理参考https://www.epa.gov/sustainability/lean-energy-toolkit-chapter-5 。以下为管理展示方案，不虚构检查评分和实施结果。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行业技术参考，不代表广西翔丰已确认的材料牌号、工艺参数、检测能力或认证。具体产品按原厂TDS/SDS、客户图纸和试产结果确认。</a:t>
            </a:r>
          </a:p>
          <a:p xmlns:a="http://schemas.openxmlformats.org/drawingml/2006/main">
            <a:r>
              <a:t>参考资料（2026-09-22查阅）：</a:t>
            </a:r>
          </a:p>
          <a:p xmlns:a="http://schemas.openxmlformats.org/drawingml/2006/main">
            <a:r>
              <a:t>https://www.arpro.com/contentassets/0ed490e3594146aaacb8a00e99b984c8/techdoc_productprocessingguideline-epp_2018.pdf</a:t>
            </a:r>
          </a:p>
          <a:p xmlns:a="http://schemas.openxmlformats.org/drawingml/2006/main">
            <a:r>
              <a:t>https://www.arpro.com/contentassets/9fb5fdf034884d72953cea3c5a70d3ad/arpro-5150-datasheet-v05-en.pdf</a:t>
            </a:r>
          </a:p>
          <a:p xmlns:a="http://schemas.openxmlformats.org/drawingml/2006/main">
            <a:r>
              <a:t>https://www.omnipack.eu/files/dokumenty/arpro-basic-design-guide.pdf</a:t>
            </a:r>
          </a:p>
          <a:p xmlns:a="http://schemas.openxmlformats.org/drawingml/2006/main">
            <a:r>
              <a:t>https://www.arpro.com/innovation-services/deployment/advanced-quality-measurement表格为依据公开原理整理的排查建议，各现象可能对应多种原因，不能代替现场诊断。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来源：用户提供的广西翔丰科技有限公司.pptx、翔丰科技简介(6).docx与供应商基本信息调查表-广西.xlsx。异常与追溯为管理建议方案。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来源：用户提供的广西翔丰科技有限公司.pptx、翔丰科技简介(6).docx与供应商基本信息调查表-广西.xlsx。48小时为响应时限，不是问题解决时限。不展示业务联系人、个人姓名或手机号码。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来源：用户提供的广西翔丰科技有限公司.pptx、翔丰科技简介(6).docx与供应商基本信息调查表-广西.xlsx。优秀供应商为用户明确陈述，非特定获奖声明。列名含广州翔丰阶段积累，并非全部客户均为上市公司。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来源：用户提供的广西翔丰科技有限公司.pptx、翔丰科技简介(6).docx与供应商基本信息调查表-广西.xlsx。包装方式和第三方物流据调查表，记录安排为管理方案。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来源：用户提供的广西翔丰科技有限公司.pptx、翔丰科技简介(6).docx与供应商基本信息调查表-广西.xlsx。按用户要求设计入库与领料流程。数量核对是业务检查事项，不表示人员或工具数量。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来源：用户提供的广西翔丰科技有限公司.pptx、翔丰科技简介(6).docx与供应商基本信息调查表-广西.xlsx。按用户要求设计成品入库、出库及交接流程，与原资料的纸箱／塑料袋及第三方物流衔接。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来源：用户提供的广西翔丰科技有限公司.pptx、翔丰科技简介(6).docx与供应商基本信息调查表-广西.xlsx。此页为项目对接建议，不是现有客户已提供的资料。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来源：用户提供的广西翔丰科技有限公司.pptx、翔丰科技简介(6).docx与供应商基本信息调查表-广西.xlsx。宣传图2.jpg显示现场精益管理及质量文化。技术参考链接汇总：</a:t>
            </a:r>
          </a:p>
          <a:p xmlns:a="http://schemas.openxmlformats.org/drawingml/2006/main">
            <a:r>
              <a:t>epp: https://www.kaneka.com.my/product/expandable-foam/</a:t>
            </a:r>
          </a:p>
          <a:p xmlns:a="http://schemas.openxmlformats.org/drawingml/2006/main">
            <a:r>
              <a:t>epo: https://support.fmshobby.com/hc/en-us/articles/28297346222484-FMS-EPO-Foam-Expanded-Polyolefin-in-RC-Aircraft-Models</a:t>
            </a:r>
          </a:p>
          <a:p xmlns:a="http://schemas.openxmlformats.org/drawingml/2006/main">
            <a:r>
              <a:t>epodesign: https://www.fmshobby.com/es/blogs/rc-airplanes/best-beginner-rc-plane-selection-guide</a:t>
            </a:r>
          </a:p>
          <a:p xmlns:a="http://schemas.openxmlformats.org/drawingml/2006/main">
            <a:r>
              <a:t>process: https://www.arpro.com/contentassets/0ed490e3594146aaacb8a00e99b984c8/techdoc_productprocessingguideline-epp_2018.pdf</a:t>
            </a:r>
          </a:p>
          <a:p xmlns:a="http://schemas.openxmlformats.org/drawingml/2006/main">
            <a:r>
              <a:t>design: https://www.omnipack.eu/files/dokumenty/arpro-basic-design-guide.pdf</a:t>
            </a:r>
          </a:p>
          <a:p xmlns:a="http://schemas.openxmlformats.org/drawingml/2006/main">
            <a:r>
              <a:t>grade5130: https://www.arpro.com/getContentAsset/648e1b52-840b-4264-8b2f-6cc4f401d127/1771ac74-d775-4539-b7e3-0cbf0ab84455/arpro-5130-datasheet-v09-en.pdf?language=en-GB</a:t>
            </a:r>
          </a:p>
          <a:p xmlns:a="http://schemas.openxmlformats.org/drawingml/2006/main">
            <a:r>
              <a:t>grade5150: https://www.arpro.com/contentassets/9fb5fdf034884d72953cea3c5a70d3ad/arpro-5150-datasheet-v05-en.pdf</a:t>
            </a:r>
          </a:p>
          <a:p xmlns:a="http://schemas.openxmlformats.org/drawingml/2006/main">
            <a:r>
              <a:t>grades: https://www.arpro.com/product/technical-resources/technical-document-listing</a:t>
            </a:r>
          </a:p>
          <a:p xmlns:a="http://schemas.openxmlformats.org/drawingml/2006/main">
            <a:r>
              <a:t>quality: https://www.arpro.com/innovation-services/deployment/advanced-quality-measurement</a:t>
            </a:r>
          </a:p>
          <a:p xmlns:a="http://schemas.openxmlformats.org/drawingml/2006/main">
            <a:r>
              <a:t>engineering: https://www.arpro.com/product/product-services/industrial-engineering</a:t>
            </a:r>
          </a:p>
          <a:p xmlns:a="http://schemas.openxmlformats.org/drawingml/2006/main">
            <a:r>
              <a:t>procedures: https://www.arpro.com/product/product-services/process-procedures</a:t>
            </a:r>
          </a:p>
          <a:p xmlns:a="http://schemas.openxmlformats.org/drawingml/2006/main">
            <a:r>
              <a:t>support: https://www.arpro.com/product/product-services</a:t>
            </a:r>
          </a:p>
          <a:p xmlns:a="http://schemas.openxmlformats.org/drawingml/2006/main">
            <a:r>
              <a:t>basf: https://www.basf.com/dk/en/media/news-releases/2020/03/p-20-157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来源：用户提供的广西翔丰科技有限公司.pptx、翔丰科技简介(6).docx与供应商基本信息调查表-广西.xlsx。按用户要求移除业务联系人、个人姓名与手机号码，仅保留企业邮箱和地址。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22e8b1b3884c9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6c40186be5474b" /><Relationship Type="http://schemas.openxmlformats.org/officeDocument/2006/relationships/slideLayout" Target="/ppt/slideLayouts/slideLayout1.xml" Id="R0198a11a32254a8e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198a11a32254a8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75a88670ce4f28" /><Relationship Type="http://schemas.openxmlformats.org/officeDocument/2006/relationships/image" Target="/ppt/media/image.png" Id="R7f8900325d804374" /><Relationship Type="http://schemas.openxmlformats.org/officeDocument/2006/relationships/image" Target="/ppt/media/image2.png" Id="Rb6ca986c4e254a4d" /><Relationship Type="http://schemas.openxmlformats.org/officeDocument/2006/relationships/image" Target="/ppt/media/image.jpeg" Id="R7712cc88b6ea4a39" /><Relationship Type="http://schemas.openxmlformats.org/officeDocument/2006/relationships/hyperlink" Target="https://www.gx-xiangfeng.com/" TargetMode="External" Id="R4468da6aaeed41b3" /><Relationship Type="http://schemas.openxmlformats.org/officeDocument/2006/relationships/hyperlink" Target="https://www.gx-xiangfeng.com/" TargetMode="External" Id="Rfd66f74a72fc4954" /><Relationship Type="http://schemas.openxmlformats.org/officeDocument/2006/relationships/notesSlide" Target="/ppt/notesSlides/notesSlide1.xml" Id="R615ead9316224a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3b2f6f90c14407" /><Relationship Type="http://schemas.openxmlformats.org/officeDocument/2006/relationships/image" Target="/ppt/media/image.png" Id="Rc1026003b6cb4551" /><Relationship Type="http://schemas.openxmlformats.org/officeDocument/2006/relationships/notesSlide" Target="/ppt/notesSlides/notesSlide2.xml" Id="R1057aad9007a4c3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03d75479074c84" /><Relationship Type="http://schemas.openxmlformats.org/officeDocument/2006/relationships/image" Target="/ppt/media/image.png" Id="Ra9a917d58d7c4619" /><Relationship Type="http://schemas.openxmlformats.org/officeDocument/2006/relationships/notesSlide" Target="/ppt/notesSlides/notesSlide3.xml" Id="R46ea42618b294f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567bf9f9584edf" /><Relationship Type="http://schemas.openxmlformats.org/officeDocument/2006/relationships/image" Target="/ppt/media/image.png" Id="R5725ec42ec82487d" /><Relationship Type="http://schemas.openxmlformats.org/officeDocument/2006/relationships/image" Target="/ppt/media/image2.jpeg" Id="R2192e140163946b0" /><Relationship Type="http://schemas.openxmlformats.org/officeDocument/2006/relationships/image" Target="/ppt/media/image3.png" Id="Rff204dc7a34d4b75" /><Relationship Type="http://schemas.openxmlformats.org/officeDocument/2006/relationships/notesSlide" Target="/ppt/notesSlides/notesSlide4.xml" Id="R5accb327f05944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c4c9f4f954bc9" /><Relationship Type="http://schemas.openxmlformats.org/officeDocument/2006/relationships/image" Target="/ppt/media/image.png" Id="R80353ac839334b90" /><Relationship Type="http://schemas.openxmlformats.org/officeDocument/2006/relationships/notesSlide" Target="/ppt/notesSlides/notesSlide5.xml" Id="R82781070e9004d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8aabbbab214747" /><Relationship Type="http://schemas.openxmlformats.org/officeDocument/2006/relationships/image" Target="/ppt/media/image.png" Id="R2411589cd6b948dc" /><Relationship Type="http://schemas.openxmlformats.org/officeDocument/2006/relationships/notesSlide" Target="/ppt/notesSlides/notesSlide6.xml" Id="R9f825b2fb77e48f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4ed64782e947e0" /><Relationship Type="http://schemas.openxmlformats.org/officeDocument/2006/relationships/image" Target="/ppt/media/image.png" Id="R06633692c1864e85" /><Relationship Type="http://schemas.openxmlformats.org/officeDocument/2006/relationships/notesSlide" Target="/ppt/notesSlides/notesSlide7.xml" Id="Reea45ea541c646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83cc6fd4e94178" /><Relationship Type="http://schemas.openxmlformats.org/officeDocument/2006/relationships/image" Target="/ppt/media/image.png" Id="Rc4c899a031484ccd" /><Relationship Type="http://schemas.openxmlformats.org/officeDocument/2006/relationships/notesSlide" Target="/ppt/notesSlides/notesSlide8.xml" Id="Rbfbc180f01b246a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9c8a64e77f4047" /><Relationship Type="http://schemas.openxmlformats.org/officeDocument/2006/relationships/image" Target="/ppt/media/image.png" Id="R1010d99d67b24728" /><Relationship Type="http://schemas.openxmlformats.org/officeDocument/2006/relationships/notesSlide" Target="/ppt/notesSlides/notesSlide9.xml" Id="R27a23da371e748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8eec096a64435d" /><Relationship Type="http://schemas.openxmlformats.org/officeDocument/2006/relationships/image" Target="/ppt/media/image.png" Id="Rff97debd562a46de" /><Relationship Type="http://schemas.openxmlformats.org/officeDocument/2006/relationships/image" Target="/ppt/media/image3.jpeg" Id="R5f7d774bc14a4cdb" /><Relationship Type="http://schemas.openxmlformats.org/officeDocument/2006/relationships/image" Target="/ppt/media/image4.jpeg" Id="R0263220bf2a242fd" /><Relationship Type="http://schemas.openxmlformats.org/officeDocument/2006/relationships/image" Target="/ppt/media/image5.jpeg" Id="Rce86076bf30a47e3" /><Relationship Type="http://schemas.openxmlformats.org/officeDocument/2006/relationships/image" Target="/ppt/media/image6.jpeg" Id="R1df414eecc784be8" /><Relationship Type="http://schemas.openxmlformats.org/officeDocument/2006/relationships/notesSlide" Target="/ppt/notesSlides/notesSlide10.xml" Id="Re4164cc01eeb4d5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7fe74dc51348b8" /><Relationship Type="http://schemas.openxmlformats.org/officeDocument/2006/relationships/image" Target="/ppt/media/image.png" Id="R89f242d11fc14e7f" /><Relationship Type="http://schemas.openxmlformats.org/officeDocument/2006/relationships/image" Target="/ppt/media/image4.png" Id="R3e36df997e344a0f" /><Relationship Type="http://schemas.openxmlformats.org/officeDocument/2006/relationships/image" Target="/ppt/media/image5.png" Id="Rc81626384f1f4a76" /><Relationship Type="http://schemas.openxmlformats.org/officeDocument/2006/relationships/notesSlide" Target="/ppt/notesSlides/notesSlide11.xml" Id="R547d7796871b457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e9e4ceb80b4c47" /><Relationship Type="http://schemas.openxmlformats.org/officeDocument/2006/relationships/image" Target="/ppt/media/image.png" Id="R9bd542de854d4180" /><Relationship Type="http://schemas.openxmlformats.org/officeDocument/2006/relationships/image" Target="/ppt/media/image7.jpeg" Id="R85bab2e63012408b" /><Relationship Type="http://schemas.openxmlformats.org/officeDocument/2006/relationships/image" Target="/ppt/media/image6.png" Id="R2a3e1929dbfc4b3a" /><Relationship Type="http://schemas.openxmlformats.org/officeDocument/2006/relationships/notesSlide" Target="/ppt/notesSlides/notesSlide12.xml" Id="Ra0f2aa6f0e604bc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d282517df2401d" /><Relationship Type="http://schemas.openxmlformats.org/officeDocument/2006/relationships/image" Target="/ppt/media/image.png" Id="R50eaf328e8764278" /><Relationship Type="http://schemas.openxmlformats.org/officeDocument/2006/relationships/image" Target="/ppt/media/image7.png" Id="Rd16382bff3064322" /><Relationship Type="http://schemas.openxmlformats.org/officeDocument/2006/relationships/image" Target="/ppt/media/image8.png" Id="R27152f9e8e3c459c" /><Relationship Type="http://schemas.openxmlformats.org/officeDocument/2006/relationships/image" Target="/ppt/media/image9.png" Id="Rc748acf68f524265" /><Relationship Type="http://schemas.openxmlformats.org/officeDocument/2006/relationships/image" Target="/ppt/media/image10.png" Id="Rd58d073ad44e44d1" /><Relationship Type="http://schemas.openxmlformats.org/officeDocument/2006/relationships/notesSlide" Target="/ppt/notesSlides/notesSlide13.xml" Id="R8c2f999d8fb74e7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e6581577c4027" /><Relationship Type="http://schemas.openxmlformats.org/officeDocument/2006/relationships/image" Target="/ppt/media/image.png" Id="Rfb1c6d3ee1bf406c" /><Relationship Type="http://schemas.openxmlformats.org/officeDocument/2006/relationships/notesSlide" Target="/ppt/notesSlides/notesSlide14.xml" Id="R5f35a8a9a7af4dd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a628222450441c" /><Relationship Type="http://schemas.openxmlformats.org/officeDocument/2006/relationships/image" Target="/ppt/media/image.png" Id="Rde0fe4f04eeb4180" /><Relationship Type="http://schemas.openxmlformats.org/officeDocument/2006/relationships/image" Target="/ppt/media/image8.jpeg" Id="R9ab2b07d750746b4" /><Relationship Type="http://schemas.openxmlformats.org/officeDocument/2006/relationships/notesSlide" Target="/ppt/notesSlides/notesSlide15.xml" Id="Rfa3d948a6dc34b4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f5dc75c3cf4319" /><Relationship Type="http://schemas.openxmlformats.org/officeDocument/2006/relationships/image" Target="/ppt/media/image.png" Id="R3fd27ab5328a44ea" /><Relationship Type="http://schemas.openxmlformats.org/officeDocument/2006/relationships/image" Target="/ppt/media/image9.jpeg" Id="Rc965f3fa3e3f4575" /><Relationship Type="http://schemas.openxmlformats.org/officeDocument/2006/relationships/notesSlide" Target="/ppt/notesSlides/notesSlide16.xml" Id="R53b34d7fd94b461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6b9e99970e4369" /><Relationship Type="http://schemas.openxmlformats.org/officeDocument/2006/relationships/image" Target="/ppt/media/image.png" Id="R88dad437b05845e5" /><Relationship Type="http://schemas.openxmlformats.org/officeDocument/2006/relationships/notesSlide" Target="/ppt/notesSlides/notesSlide17.xml" Id="R51a9f0aa8a0c480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61ee23dfc2438f" /><Relationship Type="http://schemas.openxmlformats.org/officeDocument/2006/relationships/image" Target="/ppt/media/image.png" Id="R17d7abc362564081" /><Relationship Type="http://schemas.openxmlformats.org/officeDocument/2006/relationships/notesSlide" Target="/ppt/notesSlides/notesSlide18.xml" Id="R61a95ce524204b5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75d14799a490c" /><Relationship Type="http://schemas.openxmlformats.org/officeDocument/2006/relationships/image" Target="/ppt/media/image.png" Id="Rca85cfb679c24e81" /><Relationship Type="http://schemas.openxmlformats.org/officeDocument/2006/relationships/notesSlide" Target="/ppt/notesSlides/notesSlide19.xml" Id="Rad058d82a9cc4de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4e795d9e9c441e" /><Relationship Type="http://schemas.openxmlformats.org/officeDocument/2006/relationships/image" Target="/ppt/media/image.png" Id="Rf6605c39e3de4285" /><Relationship Type="http://schemas.openxmlformats.org/officeDocument/2006/relationships/notesSlide" Target="/ppt/notesSlides/notesSlide20.xml" Id="R3829b458ae374fa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3c666f7bc741b6" /><Relationship Type="http://schemas.openxmlformats.org/officeDocument/2006/relationships/image" Target="/ppt/media/image.png" Id="R7cbf11d1049f4c4d" /><Relationship Type="http://schemas.openxmlformats.org/officeDocument/2006/relationships/notesSlide" Target="/ppt/notesSlides/notesSlide21.xml" Id="R527f838281fa401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02c0fe69b948c9" /><Relationship Type="http://schemas.openxmlformats.org/officeDocument/2006/relationships/image" Target="/ppt/media/image.png" Id="R6a5303f6883b4f20" /><Relationship Type="http://schemas.openxmlformats.org/officeDocument/2006/relationships/image" Target="/ppt/media/image11.png" Id="R629502ed40924548" /><Relationship Type="http://schemas.openxmlformats.org/officeDocument/2006/relationships/image" Target="/ppt/media/image12.png" Id="R154792b134bc44ae" /><Relationship Type="http://schemas.openxmlformats.org/officeDocument/2006/relationships/notesSlide" Target="/ppt/notesSlides/notesSlide22.xml" Id="Rf0ffe01e55b8416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60220de6ba41a7" /><Relationship Type="http://schemas.openxmlformats.org/officeDocument/2006/relationships/image" Target="/ppt/media/image.png" Id="R02d8e6b85c894499" /><Relationship Type="http://schemas.openxmlformats.org/officeDocument/2006/relationships/notesSlide" Target="/ppt/notesSlides/notesSlide23.xml" Id="R1499fe739c764fa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3da17db8864c4d" /><Relationship Type="http://schemas.openxmlformats.org/officeDocument/2006/relationships/image" Target="/ppt/media/image.png" Id="R206f635c2d2e4a5d" /><Relationship Type="http://schemas.openxmlformats.org/officeDocument/2006/relationships/notesSlide" Target="/ppt/notesSlides/notesSlide24.xml" Id="R566ba3b7e48c412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73a8f56a414626" /><Relationship Type="http://schemas.openxmlformats.org/officeDocument/2006/relationships/image" Target="/ppt/media/image.png" Id="R17d8dae11c8f4037" /><Relationship Type="http://schemas.openxmlformats.org/officeDocument/2006/relationships/notesSlide" Target="/ppt/notesSlides/notesSlide25.xml" Id="R06db7403acde44b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f7ef52dfff4e90" /><Relationship Type="http://schemas.openxmlformats.org/officeDocument/2006/relationships/image" Target="/ppt/media/image.png" Id="Rd9c4bc832ca04ccd" /><Relationship Type="http://schemas.openxmlformats.org/officeDocument/2006/relationships/notesSlide" Target="/ppt/notesSlides/notesSlide26.xml" Id="R829d95fdbece482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98baba2aeb48c9" /><Relationship Type="http://schemas.openxmlformats.org/officeDocument/2006/relationships/image" Target="/ppt/media/image.png" Id="R66b5d405f7964a64" /><Relationship Type="http://schemas.openxmlformats.org/officeDocument/2006/relationships/notesSlide" Target="/ppt/notesSlides/notesSlide27.xml" Id="R05845311156a45a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7ab98e9cd84e15" /><Relationship Type="http://schemas.openxmlformats.org/officeDocument/2006/relationships/image" Target="/ppt/media/image.png" Id="Ra1197f02284a4110" /><Relationship Type="http://schemas.openxmlformats.org/officeDocument/2006/relationships/image" Target="/ppt/media/image13.png" Id="R32de84f6260e4171" /><Relationship Type="http://schemas.openxmlformats.org/officeDocument/2006/relationships/notesSlide" Target="/ppt/notesSlides/notesSlide28.xml" Id="Rbbd0ce1ac60c4f7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e25b6eae24ad8" /><Relationship Type="http://schemas.openxmlformats.org/officeDocument/2006/relationships/image" Target="/ppt/media/image.png" Id="Rbcca7fdaf8b74a2a" /><Relationship Type="http://schemas.openxmlformats.org/officeDocument/2006/relationships/notesSlide" Target="/ppt/notesSlides/notesSlide29.xml" Id="R6be9da2e3c6d4b3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0f9b619020480c" /><Relationship Type="http://schemas.openxmlformats.org/officeDocument/2006/relationships/image" Target="/ppt/media/image.png" Id="R56a8cd6fc0a14c9f" /><Relationship Type="http://schemas.openxmlformats.org/officeDocument/2006/relationships/notesSlide" Target="/ppt/notesSlides/notesSlide30.xml" Id="R3934a284744542d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cb35ab65364e66" /><Relationship Type="http://schemas.openxmlformats.org/officeDocument/2006/relationships/image" Target="/ppt/media/image.png" Id="Rb2dc027f3725418d" /><Relationship Type="http://schemas.openxmlformats.org/officeDocument/2006/relationships/notesSlide" Target="/ppt/notesSlides/notesSlide31.xml" Id="R9bc3e35abbc24ab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625b6b4e54cea" /><Relationship Type="http://schemas.openxmlformats.org/officeDocument/2006/relationships/image" Target="/ppt/media/image.png" Id="R4829cd4aeafe4671" /><Relationship Type="http://schemas.openxmlformats.org/officeDocument/2006/relationships/image" Target="/ppt/media/image10.jpeg" Id="R14acae61ea984e83" /><Relationship Type="http://schemas.openxmlformats.org/officeDocument/2006/relationships/notesSlide" Target="/ppt/notesSlides/notesSlide32.xml" Id="Rb74f309df70a4df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185050cd0f495a" /><Relationship Type="http://schemas.openxmlformats.org/officeDocument/2006/relationships/image" Target="/ppt/media/image.png" Id="R15253760471c4a59" /><Relationship Type="http://schemas.openxmlformats.org/officeDocument/2006/relationships/notesSlide" Target="/ppt/notesSlides/notesSlide33.xml" Id="Rfb813fb8257e4e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图片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8900325d80437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C52F24B-B989-4B47-ABAA-E56BD40A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AC71FB0-6D05-418F-A303-D78E0E9F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6" name="图片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ca986c4e254a4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" y="550938"/>
            <a:ext cx="1066800" cy="1003148"/>
          </a:xfrm>
          <a:prstGeom xmlns:a="http://schemas.openxmlformats.org/drawingml/2006/main" prst="rect">
            <a:avLst/>
          </a:prstGeom>
        </p:spPr>
      </p:pic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AE50EFE7-2DF5-42DF-9029-E9DCAE8C6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9775" y="933450"/>
            <a:ext cx="10382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 TECHNOLOGY</a:t>
            </a:r>
            <a:endParaRPr sz="1800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7052DE9D-C688-4512-A3E1-C7FFB2A0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95525"/>
            <a:ext cx="5895975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8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48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广西翔丰</a:t>
            </a:r>
            <a:endParaRPr sz="48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48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48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科技有限公司</a:t>
            </a:r>
            <a:endParaRPr sz="48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C4BDFDF2-781D-442F-8D6D-7AF2FDF5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6250"/>
            <a:ext cx="542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7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7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公司简介</a:t>
            </a:r>
            <a:endParaRPr sz="27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24EC2110-5E48-40C0-B63E-A315D8DA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10150"/>
            <a:ext cx="5429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EPP / EPO发泡制品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模具开发与定制制造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1" name="图片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12cc88b6ea4a39"/>
          <a:srcRect xmlns:a="http://schemas.openxmlformats.org/drawingml/2006/main" l="0" t="9373" r="0" b="937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91325" y="2143125"/>
            <a:ext cx="7753350" cy="4743450"/>
          </a:xfrm>
          <a:prstGeom xmlns:a="http://schemas.openxmlformats.org/drawingml/2006/main" prst="rect">
            <a:avLst/>
          </a:prstGeom>
        </p:spPr>
      </p:pic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C3525F66-AB4F-488F-AE35-3902D9F8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505575"/>
            <a:ext cx="2857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31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20,000+ m²</a:t>
            </a:r>
            <a:endParaRPr sz="34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60282916-9578-4EE8-8E8D-57E96E3B2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229475"/>
            <a:ext cx="2809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占地面积</a:t>
            </a:r>
            <a:endParaRPr sz="17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16A6B3FD-4216-400E-8B6F-2CB9A85D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6505575"/>
            <a:ext cx="29432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3,000万元</a:t>
            </a:r>
            <a:endParaRPr sz="34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4976DA4C-F2F3-465B-A0D7-3B3E425EA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722947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固定资产</a:t>
            </a:r>
            <a:endParaRPr sz="17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1B7E025C-3556-4209-8232-0AD099BC8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7200900"/>
            <a:ext cx="762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广西制造基地  已正式投产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official-website-0">
            <a:extLst xmlns:a="http://schemas.openxmlformats.org/drawingml/2006/main">
              <a:ext uri="{FF2B5EF4-FFF2-40B4-BE49-F238E27FC236}">
                <a16:creationId xmlns:a16="http://schemas.microsoft.com/office/drawing/2014/main" id="{DBE3238D-3721-472B-A6F7-F5E87F3DE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714375"/>
            <a:ext cx="3867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950" b="1">
                <a:solidFill>
                  <a:srgbClr val="247C92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1">
                <a:solidFill>
                  <a:srgbClr val="247C92"/>
                </a:solidFill>
                <a:latin typeface="微软雅黑"/>
                <a:ea typeface="微软雅黑"/>
                <a:cs typeface="微软雅黑"/>
                <a:hlinkClick xmlns:r="http://schemas.openxmlformats.org/officeDocument/2006/relationships" r:id="R4468da6aaeed41b3"/>
              </a:rPr>
              <a:t>访问官网 ↗</a:t>
            </a:r>
          </a:p>
        </p:txBody>
      </p:sp>
      <p:sp>
        <p:nvSpPr>
          <p:cNvPr id="19" name="official-website-1">
            <a:extLst xmlns:a="http://schemas.openxmlformats.org/drawingml/2006/main">
              <a:ext uri="{FF2B5EF4-FFF2-40B4-BE49-F238E27FC236}">
                <a16:creationId xmlns:a16="http://schemas.microsoft.com/office/drawing/2014/main" id="{AFB50D93-89BF-4BC9-8DD5-299A9A1F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1085850"/>
            <a:ext cx="3867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725" b="0">
                <a:solidFill>
                  <a:srgbClr val="247C92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47C92"/>
                </a:solidFill>
                <a:latin typeface="微软雅黑"/>
                <a:ea typeface="微软雅黑"/>
                <a:cs typeface="微软雅黑"/>
                <a:hlinkClick xmlns:r="http://schemas.openxmlformats.org/officeDocument/2006/relationships" r:id="Rfd66f74a72fc4954"/>
              </a:rPr>
              <a:t>www.gx-xiangfeng.com</a:t>
            </a:r>
          </a:p>
        </p:txBody>
      </p:sp>
    </p:spTree>
    <p:extLst>
      <p:ext uri="{BB962C8B-B14F-4D97-AF65-F5344CB8AC3E}">
        <p14:creationId xmlns:p14="http://schemas.microsoft.com/office/powerpoint/2010/main" val="19908283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图片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026003b6cb455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2">
            <a:extLst xmlns:a="http://schemas.openxmlformats.org/drawingml/2006/main">
              <a:ext uri="{FF2B5EF4-FFF2-40B4-BE49-F238E27FC236}">
                <a16:creationId xmlns:a16="http://schemas.microsoft.com/office/drawing/2014/main" id="{21CDFD33-4326-43ED-858B-F22013EE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已投产的EPP／EPO制品制造基地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3">
            <a:extLst xmlns:a="http://schemas.openxmlformats.org/drawingml/2006/main">
              <a:ext uri="{FF2B5EF4-FFF2-40B4-BE49-F238E27FC236}">
                <a16:creationId xmlns:a16="http://schemas.microsoft.com/office/drawing/2014/main" id="{498032F1-A603-45E9-9703-5D492FC6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COMPANY PROFILE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4">
            <a:extLst xmlns:a="http://schemas.openxmlformats.org/drawingml/2006/main">
              <a:ext uri="{FF2B5EF4-FFF2-40B4-BE49-F238E27FC236}">
                <a16:creationId xmlns:a16="http://schemas.microsoft.com/office/drawing/2014/main" id="{69C120B7-F1A0-4B21-8637-29C2FFAA7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5">
            <a:extLst xmlns:a="http://schemas.openxmlformats.org/drawingml/2006/main">
              <a:ext uri="{FF2B5EF4-FFF2-40B4-BE49-F238E27FC236}">
                <a16:creationId xmlns:a16="http://schemas.microsoft.com/office/drawing/2014/main" id="{9BBB7F66-14FB-4391-AB61-113E71B2E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6">
            <a:extLst xmlns:a="http://schemas.openxmlformats.org/drawingml/2006/main">
              <a:ext uri="{FF2B5EF4-FFF2-40B4-BE49-F238E27FC236}">
                <a16:creationId xmlns:a16="http://schemas.microsoft.com/office/drawing/2014/main" id="{8FD57E77-28B1-411E-96EB-B68977DD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7">
            <a:extLst xmlns:a="http://schemas.openxmlformats.org/drawingml/2006/main">
              <a:ext uri="{FF2B5EF4-FFF2-40B4-BE49-F238E27FC236}">
                <a16:creationId xmlns:a16="http://schemas.microsoft.com/office/drawing/2014/main" id="{CE79594D-60DE-4A15-8469-7EC49FBFF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广西翔丰科技有限公司位于广西玉林市博白县文地工业园，承接广州翔丰的模具与发泡制造经验，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业务覆盖发泡制品开发、铝合金模具加工和批量生产。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18">
            <a:extLst xmlns:a="http://schemas.openxmlformats.org/drawingml/2006/main">
              <a:ext uri="{FF2B5EF4-FFF2-40B4-BE49-F238E27FC236}">
                <a16:creationId xmlns:a16="http://schemas.microsoft.com/office/drawing/2014/main" id="{5DDFD527-14FA-4BAF-A7BB-271EBE829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628900"/>
            <a:ext cx="31623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37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20,000+ m²</a:t>
            </a:r>
            <a:endParaRPr sz="5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19">
            <a:extLst xmlns:a="http://schemas.openxmlformats.org/drawingml/2006/main">
              <a:ext uri="{FF2B5EF4-FFF2-40B4-BE49-F238E27FC236}">
                <a16:creationId xmlns:a16="http://schemas.microsoft.com/office/drawing/2014/main" id="{BCF43656-62CD-41C6-83B2-037344247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619500"/>
            <a:ext cx="31337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占地面积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20">
            <a:extLst xmlns:a="http://schemas.openxmlformats.org/drawingml/2006/main">
              <a:ext uri="{FF2B5EF4-FFF2-40B4-BE49-F238E27FC236}">
                <a16:creationId xmlns:a16="http://schemas.microsoft.com/office/drawing/2014/main" id="{133E5280-B82D-4458-9294-E74737F3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2628900"/>
            <a:ext cx="31623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5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3,000</a:t>
            </a:r>
            <a:endParaRPr sz="5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21">
            <a:extLst xmlns:a="http://schemas.openxmlformats.org/drawingml/2006/main">
              <a:ext uri="{FF2B5EF4-FFF2-40B4-BE49-F238E27FC236}">
                <a16:creationId xmlns:a16="http://schemas.microsoft.com/office/drawing/2014/main" id="{4CA4445D-1822-4BD9-91E4-E41F6719C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619500"/>
            <a:ext cx="31337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万元 </a:t>
            </a: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固定</a:t>
            </a: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资产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22">
            <a:extLst xmlns:a="http://schemas.openxmlformats.org/drawingml/2006/main">
              <a:ext uri="{FF2B5EF4-FFF2-40B4-BE49-F238E27FC236}">
                <a16:creationId xmlns:a16="http://schemas.microsoft.com/office/drawing/2014/main" id="{6C5E7DFC-A232-4FFB-BC16-F31E909ED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628900"/>
            <a:ext cx="31623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5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5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3">
            <a:extLst xmlns:a="http://schemas.openxmlformats.org/drawingml/2006/main">
              <a:ext uri="{FF2B5EF4-FFF2-40B4-BE49-F238E27FC236}">
                <a16:creationId xmlns:a16="http://schemas.microsoft.com/office/drawing/2014/main" id="{A6421FAE-7F58-47DC-A160-029D9FB04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3619500"/>
            <a:ext cx="31337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台 成型设备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24">
            <a:extLst xmlns:a="http://schemas.openxmlformats.org/drawingml/2006/main">
              <a:ext uri="{FF2B5EF4-FFF2-40B4-BE49-F238E27FC236}">
                <a16:creationId xmlns:a16="http://schemas.microsoft.com/office/drawing/2014/main" id="{1D803A63-530E-41F0-93E1-6E555FADC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20475" y="2628900"/>
            <a:ext cx="31623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5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50+</a:t>
            </a:r>
            <a:endParaRPr sz="5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25">
            <a:extLst xmlns:a="http://schemas.openxmlformats.org/drawingml/2006/main">
              <a:ext uri="{FF2B5EF4-FFF2-40B4-BE49-F238E27FC236}">
                <a16:creationId xmlns:a16="http://schemas.microsoft.com/office/drawing/2014/main" id="{A4C560E1-101B-4166-AA85-75C81F1DA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58575" y="3619500"/>
            <a:ext cx="31337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名 员工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26">
            <a:extLst xmlns:a="http://schemas.openxmlformats.org/drawingml/2006/main">
              <a:ext uri="{FF2B5EF4-FFF2-40B4-BE49-F238E27FC236}">
                <a16:creationId xmlns:a16="http://schemas.microsoft.com/office/drawing/2014/main" id="{EB5B0D48-E9B5-4A05-A377-A80E63832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62915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业务基础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27">
            <a:extLst xmlns:a="http://schemas.openxmlformats.org/drawingml/2006/main">
              <a:ext uri="{FF2B5EF4-FFF2-40B4-BE49-F238E27FC236}">
                <a16:creationId xmlns:a16="http://schemas.microsoft.com/office/drawing/2014/main" id="{A3E0BF7D-D5E0-4095-94ED-D556A0C65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181600"/>
            <a:ext cx="43243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专业模具设计车间与发泡车间配合，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承接航模、无人机、汽车配件及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定制缓冲包装等产品需求。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-28">
            <a:extLst xmlns:a="http://schemas.openxmlformats.org/drawingml/2006/main">
              <a:ext uri="{FF2B5EF4-FFF2-40B4-BE49-F238E27FC236}">
                <a16:creationId xmlns:a16="http://schemas.microsoft.com/office/drawing/2014/main" id="{0C0F8A5E-5AA2-4FB0-9B3E-ECDAAA07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629150"/>
            <a:ext cx="4276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生产配套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29">
            <a:extLst xmlns:a="http://schemas.openxmlformats.org/drawingml/2006/main">
              <a:ext uri="{FF2B5EF4-FFF2-40B4-BE49-F238E27FC236}">
                <a16:creationId xmlns:a16="http://schemas.microsoft.com/office/drawing/2014/main" id="{7CAB4D34-0923-49C8-9FEB-79583C34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5181600"/>
            <a:ext cx="42767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成型设备与大型CNC加工设备，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支持模具开发、试模调整与生产。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按具体产品确认模具和机台匹配。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-30">
            <a:extLst xmlns:a="http://schemas.openxmlformats.org/drawingml/2006/main">
              <a:ext uri="{FF2B5EF4-FFF2-40B4-BE49-F238E27FC236}">
                <a16:creationId xmlns:a16="http://schemas.microsoft.com/office/drawing/2014/main" id="{DC40ECD7-3E19-4DA2-9537-89A86CD3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629150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服务团队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-31">
            <a:extLst xmlns:a="http://schemas.openxmlformats.org/drawingml/2006/main">
              <a:ext uri="{FF2B5EF4-FFF2-40B4-BE49-F238E27FC236}">
                <a16:creationId xmlns:a16="http://schemas.microsoft.com/office/drawing/2014/main" id="{68455624-8D1B-43A8-95AD-1B25E51B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181600"/>
            <a:ext cx="42386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销售、技术、生产和品质协同。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专业质检团队配合检查，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48小时内响应服务与客诉。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904492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3" name="图片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a917d58d7c461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2">
            <a:extLst xmlns:a="http://schemas.openxmlformats.org/drawingml/2006/main">
              <a:ext uri="{FF2B5EF4-FFF2-40B4-BE49-F238E27FC236}">
                <a16:creationId xmlns:a16="http://schemas.microsoft.com/office/drawing/2014/main" id="{7FC2299B-180D-40D1-9FE6-4EA1CB6E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广州经验与广西制造的延续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3">
            <a:extLst xmlns:a="http://schemas.openxmlformats.org/drawingml/2006/main">
              <a:ext uri="{FF2B5EF4-FFF2-40B4-BE49-F238E27FC236}">
                <a16:creationId xmlns:a16="http://schemas.microsoft.com/office/drawing/2014/main" id="{45979FCB-D918-49C3-9381-7E613EB9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DEVELOPMENT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4">
            <a:extLst xmlns:a="http://schemas.openxmlformats.org/drawingml/2006/main">
              <a:ext uri="{FF2B5EF4-FFF2-40B4-BE49-F238E27FC236}">
                <a16:creationId xmlns:a16="http://schemas.microsoft.com/office/drawing/2014/main" id="{97F632F0-C6D4-4C2B-BD97-3C92E30FC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5">
            <a:extLst xmlns:a="http://schemas.openxmlformats.org/drawingml/2006/main">
              <a:ext uri="{FF2B5EF4-FFF2-40B4-BE49-F238E27FC236}">
                <a16:creationId xmlns:a16="http://schemas.microsoft.com/office/drawing/2014/main" id="{E12CAFCD-0486-4D8F-9F23-1B297CCEF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6">
            <a:extLst xmlns:a="http://schemas.openxmlformats.org/drawingml/2006/main">
              <a:ext uri="{FF2B5EF4-FFF2-40B4-BE49-F238E27FC236}">
                <a16:creationId xmlns:a16="http://schemas.microsoft.com/office/drawing/2014/main" id="{301184CE-8AA3-4A2A-A4B6-3CFC08C16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7">
            <a:extLst xmlns:a="http://schemas.openxmlformats.org/drawingml/2006/main">
              <a:ext uri="{FF2B5EF4-FFF2-40B4-BE49-F238E27FC236}">
                <a16:creationId xmlns:a16="http://schemas.microsoft.com/office/drawing/2014/main" id="{76129C15-70CA-4535-A7B8-A2D023536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从广州翔丰的技术与客户积累，到广西基地投产，延续发泡制品开发和制造服务。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4775CA0-6EC2-4FA9-92BD-DCFF946B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9875"/>
            <a:ext cx="4305300" cy="1743075"/>
          </a:xfrm>
          <a:prstGeom xmlns:a="http://schemas.openxmlformats.org/drawingml/2006/main" prst="roundRect">
            <a:avLst>
              <a:gd name="adj" fmla="val 4918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38">
            <a:extLst xmlns:a="http://schemas.openxmlformats.org/drawingml/2006/main">
              <a:ext uri="{FF2B5EF4-FFF2-40B4-BE49-F238E27FC236}">
                <a16:creationId xmlns:a16="http://schemas.microsoft.com/office/drawing/2014/main" id="{97D5E1AA-3D6F-4891-B6E5-B667152D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90850"/>
            <a:ext cx="4038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广州翔丰阶段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9">
            <a:extLst xmlns:a="http://schemas.openxmlformats.org/drawingml/2006/main">
              <a:ext uri="{FF2B5EF4-FFF2-40B4-BE49-F238E27FC236}">
                <a16:creationId xmlns:a16="http://schemas.microsoft.com/office/drawing/2014/main" id="{FAA86A42-FB71-490C-AB5D-B436190B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457575"/>
            <a:ext cx="40195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模具设计、发泡成型经验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积累航模、无人机及包装客户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3A0118ED-B037-4D8E-86BF-F2FFB5F4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809875"/>
            <a:ext cx="4305300" cy="1743075"/>
          </a:xfrm>
          <a:prstGeom xmlns:a="http://schemas.openxmlformats.org/drawingml/2006/main" prst="roundRect">
            <a:avLst>
              <a:gd name="adj" fmla="val 4918"/>
            </a:avLst>
          </a:prstGeom>
          <a:solidFill xmlns:a="http://schemas.openxmlformats.org/drawingml/2006/main">
            <a:srgbClr val="E4F1ED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40">
            <a:extLst xmlns:a="http://schemas.openxmlformats.org/drawingml/2006/main">
              <a:ext uri="{FF2B5EF4-FFF2-40B4-BE49-F238E27FC236}">
                <a16:creationId xmlns:a16="http://schemas.microsoft.com/office/drawing/2014/main" id="{8FECDA25-29C4-4C7F-8000-612935DAD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990850"/>
            <a:ext cx="4038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2023年8月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41">
            <a:extLst xmlns:a="http://schemas.openxmlformats.org/drawingml/2006/main">
              <a:ext uri="{FF2B5EF4-FFF2-40B4-BE49-F238E27FC236}">
                <a16:creationId xmlns:a16="http://schemas.microsoft.com/office/drawing/2014/main" id="{0F83343A-E7D8-42DD-B134-8C829BAAE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457575"/>
            <a:ext cx="40195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项目签约落户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博白县文地工业园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347739C-C11A-4669-8559-AE49926F2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2809875"/>
            <a:ext cx="4305300" cy="1743075"/>
          </a:xfrm>
          <a:prstGeom xmlns:a="http://schemas.openxmlformats.org/drawingml/2006/main" prst="roundRect">
            <a:avLst>
              <a:gd name="adj" fmla="val 4918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42">
            <a:extLst xmlns:a="http://schemas.openxmlformats.org/drawingml/2006/main">
              <a:ext uri="{FF2B5EF4-FFF2-40B4-BE49-F238E27FC236}">
                <a16:creationId xmlns:a16="http://schemas.microsoft.com/office/drawing/2014/main" id="{A77A16EC-3B9D-4776-819F-98ABC1FB4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90850"/>
            <a:ext cx="4038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2026年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43">
            <a:extLst xmlns:a="http://schemas.openxmlformats.org/drawingml/2006/main">
              <a:ext uri="{FF2B5EF4-FFF2-40B4-BE49-F238E27FC236}">
                <a16:creationId xmlns:a16="http://schemas.microsoft.com/office/drawing/2014/main" id="{AA86BB7F-4555-4A0D-8822-48F1C4965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3457575"/>
            <a:ext cx="40195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2月启动试产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目前已正式投产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99" name="直接箭头连接符 41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5029200" y="36814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00" name="直接箭头连接符 42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9791700" y="36814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19" name="text-44">
            <a:extLst xmlns:a="http://schemas.openxmlformats.org/drawingml/2006/main">
              <a:ext uri="{FF2B5EF4-FFF2-40B4-BE49-F238E27FC236}">
                <a16:creationId xmlns:a16="http://schemas.microsoft.com/office/drawing/2014/main" id="{0A51285E-CC45-4563-992A-75BD83089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24500"/>
            <a:ext cx="430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技术延续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-45">
            <a:extLst xmlns:a="http://schemas.openxmlformats.org/drawingml/2006/main">
              <a:ext uri="{FF2B5EF4-FFF2-40B4-BE49-F238E27FC236}">
                <a16:creationId xmlns:a16="http://schemas.microsoft.com/office/drawing/2014/main" id="{76A52C8B-53B6-420A-8B13-A6E0E9331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6076950"/>
            <a:ext cx="43053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将模具开发、试模与产品制造经验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应用于客户新项目评估。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-46">
            <a:extLst xmlns:a="http://schemas.openxmlformats.org/drawingml/2006/main">
              <a:ext uri="{FF2B5EF4-FFF2-40B4-BE49-F238E27FC236}">
                <a16:creationId xmlns:a16="http://schemas.microsoft.com/office/drawing/2014/main" id="{AEB4CC8F-A6E2-4D26-8CFD-6D8177DA8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24500"/>
            <a:ext cx="430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生产承接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47">
            <a:extLst xmlns:a="http://schemas.openxmlformats.org/drawingml/2006/main">
              <a:ext uri="{FF2B5EF4-FFF2-40B4-BE49-F238E27FC236}">
                <a16:creationId xmlns:a16="http://schemas.microsoft.com/office/drawing/2014/main" id="{105ABFFE-9084-4703-88BD-B73E00CA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6076950"/>
            <a:ext cx="43053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结合广西厂区空间及设备配置，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组织发泡成型与生产配套。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text-48">
            <a:extLst xmlns:a="http://schemas.openxmlformats.org/drawingml/2006/main">
              <a:ext uri="{FF2B5EF4-FFF2-40B4-BE49-F238E27FC236}">
                <a16:creationId xmlns:a16="http://schemas.microsoft.com/office/drawing/2014/main" id="{C5994FFB-58FB-4A29-88E3-E9ABB9224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525" y="5524500"/>
            <a:ext cx="421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客户协同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-49">
            <a:extLst xmlns:a="http://schemas.openxmlformats.org/drawingml/2006/main">
              <a:ext uri="{FF2B5EF4-FFF2-40B4-BE49-F238E27FC236}">
                <a16:creationId xmlns:a16="http://schemas.microsoft.com/office/drawing/2014/main" id="{367DB29D-EC90-4EAA-B63D-3A44EE691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525" y="6076950"/>
            <a:ext cx="42100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延续原有合作基础，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按具体项目确认供货范围与交付要求。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50">
            <a:extLst xmlns:a="http://schemas.openxmlformats.org/drawingml/2006/main">
              <a:ext uri="{FF2B5EF4-FFF2-40B4-BE49-F238E27FC236}">
                <a16:creationId xmlns:a16="http://schemas.microsoft.com/office/drawing/2014/main" id="{702031AB-F3FA-438C-AB4A-42B712005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广州阶段合作积累与广西当前业务分别说明，具体交易和供货主体以合同为准。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946075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图片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25ec42ec82487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51">
            <a:extLst xmlns:a="http://schemas.openxmlformats.org/drawingml/2006/main">
              <a:ext uri="{FF2B5EF4-FFF2-40B4-BE49-F238E27FC236}">
                <a16:creationId xmlns:a16="http://schemas.microsoft.com/office/drawing/2014/main" id="{5A1283A6-DBC5-4335-82DF-754F5DA7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厂区空间与现场管理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52">
            <a:extLst xmlns:a="http://schemas.openxmlformats.org/drawingml/2006/main">
              <a:ext uri="{FF2B5EF4-FFF2-40B4-BE49-F238E27FC236}">
                <a16:creationId xmlns:a16="http://schemas.microsoft.com/office/drawing/2014/main" id="{3EAA9D3F-9B60-4E1D-8E2E-E6BAA637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MANUFACTURING BASE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53">
            <a:extLst xmlns:a="http://schemas.openxmlformats.org/drawingml/2006/main">
              <a:ext uri="{FF2B5EF4-FFF2-40B4-BE49-F238E27FC236}">
                <a16:creationId xmlns:a16="http://schemas.microsoft.com/office/drawing/2014/main" id="{67B48F68-9359-4495-BD36-E5527EDA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54">
            <a:extLst xmlns:a="http://schemas.openxmlformats.org/drawingml/2006/main">
              <a:ext uri="{FF2B5EF4-FFF2-40B4-BE49-F238E27FC236}">
                <a16:creationId xmlns:a16="http://schemas.microsoft.com/office/drawing/2014/main" id="{136A3E57-D63F-43F3-B2DC-44BB5D18D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55">
            <a:extLst xmlns:a="http://schemas.openxmlformats.org/drawingml/2006/main">
              <a:ext uri="{FF2B5EF4-FFF2-40B4-BE49-F238E27FC236}">
                <a16:creationId xmlns:a16="http://schemas.microsoft.com/office/drawing/2014/main" id="{6B67CC9F-57A5-49E3-9D3F-75AE8D80E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3" name="图片 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92e140163946b0"/>
          <a:srcRect xmlns:a="http://schemas.openxmlformats.org/drawingml/2006/main" l="0" t="14746" r="0" b="147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1695450"/>
            <a:ext cx="8791575" cy="4667250"/>
          </a:xfrm>
          <a:prstGeom xmlns:a="http://schemas.openxmlformats.org/drawingml/2006/main" prst="rect">
            <a:avLst/>
          </a:prstGeom>
        </p:spPr>
      </p:pic>
      <p:pic>
        <p:nvPicPr>
          <p:cNvPr id="24" name="图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204dc7a34d4b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15947" y="1724025"/>
            <a:ext cx="4523556" cy="3286125"/>
          </a:xfrm>
          <a:prstGeom xmlns:a="http://schemas.openxmlformats.org/drawingml/2006/main" prst="rect">
            <a:avLst/>
          </a:prstGeom>
        </p:spPr>
      </p:pic>
      <p:sp>
        <p:nvSpPr>
          <p:cNvPr id="9" name="text-56">
            <a:extLst xmlns:a="http://schemas.openxmlformats.org/drawingml/2006/main">
              <a:ext uri="{FF2B5EF4-FFF2-40B4-BE49-F238E27FC236}">
                <a16:creationId xmlns:a16="http://schemas.microsoft.com/office/drawing/2014/main" id="{719C45D4-8D29-44F3-9A6B-EA696EA32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7925" y="5143500"/>
            <a:ext cx="442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厂区规划效果图</a:t>
            </a:r>
            <a:endParaRPr sz="165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57">
            <a:extLst xmlns:a="http://schemas.openxmlformats.org/drawingml/2006/main">
              <a:ext uri="{FF2B5EF4-FFF2-40B4-BE49-F238E27FC236}">
                <a16:creationId xmlns:a16="http://schemas.microsoft.com/office/drawing/2014/main" id="{5DA92D0B-7785-4E42-8984-9D6F0A053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5743575"/>
            <a:ext cx="450532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8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48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20,000+ m²</a:t>
            </a:r>
            <a:endParaRPr sz="48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58">
            <a:extLst xmlns:a="http://schemas.openxmlformats.org/drawingml/2006/main">
              <a:ext uri="{FF2B5EF4-FFF2-40B4-BE49-F238E27FC236}">
                <a16:creationId xmlns:a16="http://schemas.microsoft.com/office/drawing/2014/main" id="{76885BA8-41C5-4257-8C7B-9FC5B00FF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7925" y="6648450"/>
            <a:ext cx="439102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已投产基地占地面积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59">
            <a:extLst xmlns:a="http://schemas.openxmlformats.org/drawingml/2006/main">
              <a:ext uri="{FF2B5EF4-FFF2-40B4-BE49-F238E27FC236}">
                <a16:creationId xmlns:a16="http://schemas.microsoft.com/office/drawing/2014/main" id="{C2B587F5-B93E-4B06-88AF-D0A124A9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72250"/>
            <a:ext cx="8601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生产车间实景</a:t>
            </a:r>
            <a:endParaRPr sz="21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60">
            <a:extLst xmlns:a="http://schemas.openxmlformats.org/drawingml/2006/main">
              <a:ext uri="{FF2B5EF4-FFF2-40B4-BE49-F238E27FC236}">
                <a16:creationId xmlns:a16="http://schemas.microsoft.com/office/drawing/2014/main" id="{97934BA4-9CB8-48D1-8B25-B2E73A66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124700"/>
            <a:ext cx="874395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厂房内配置成型生产、产品整理与物料周转空间，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现场标识、作业区域和物料摆放服务于有序生产。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250119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4" name="图片 6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353ac839334b9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61">
            <a:extLst xmlns:a="http://schemas.openxmlformats.org/drawingml/2006/main">
              <a:ext uri="{FF2B5EF4-FFF2-40B4-BE49-F238E27FC236}">
                <a16:creationId xmlns:a16="http://schemas.microsoft.com/office/drawing/2014/main" id="{453D5311-443A-4D3F-8D13-06DA0FEB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组织架构与职能分工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62">
            <a:extLst xmlns:a="http://schemas.openxmlformats.org/drawingml/2006/main">
              <a:ext uri="{FF2B5EF4-FFF2-40B4-BE49-F238E27FC236}">
                <a16:creationId xmlns:a16="http://schemas.microsoft.com/office/drawing/2014/main" id="{2F4A975F-12E8-4B24-9E02-0FA74505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ORGANIZATION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63">
            <a:extLst xmlns:a="http://schemas.openxmlformats.org/drawingml/2006/main">
              <a:ext uri="{FF2B5EF4-FFF2-40B4-BE49-F238E27FC236}">
                <a16:creationId xmlns:a16="http://schemas.microsoft.com/office/drawing/2014/main" id="{C61A1A28-3210-4A96-A51F-9CB6902A2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64">
            <a:extLst xmlns:a="http://schemas.openxmlformats.org/drawingml/2006/main">
              <a:ext uri="{FF2B5EF4-FFF2-40B4-BE49-F238E27FC236}">
                <a16:creationId xmlns:a16="http://schemas.microsoft.com/office/drawing/2014/main" id="{DD438CCC-24CC-43D5-B420-77CAB019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65">
            <a:extLst xmlns:a="http://schemas.openxmlformats.org/drawingml/2006/main">
              <a:ext uri="{FF2B5EF4-FFF2-40B4-BE49-F238E27FC236}">
                <a16:creationId xmlns:a16="http://schemas.microsoft.com/office/drawing/2014/main" id="{5536121F-FD4C-450B-B927-B896ACE3D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9E085B3A-96CE-485D-AAA5-EF312A03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1600200"/>
            <a:ext cx="5314950" cy="1190625"/>
          </a:xfrm>
          <a:prstGeom xmlns:a="http://schemas.openxmlformats.org/drawingml/2006/main" prst="roundRect">
            <a:avLst>
              <a:gd name="adj" fmla="val 7200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8" name="text-66">
            <a:extLst xmlns:a="http://schemas.openxmlformats.org/drawingml/2006/main">
              <a:ext uri="{FF2B5EF4-FFF2-40B4-BE49-F238E27FC236}">
                <a16:creationId xmlns:a16="http://schemas.microsoft.com/office/drawing/2014/main" id="{96F2A940-1448-4D37-A392-CA9DE616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1781175"/>
            <a:ext cx="504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总经理／经营管理</a:t>
            </a:r>
            <a:endParaRPr sz="23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67">
            <a:extLst xmlns:a="http://schemas.openxmlformats.org/drawingml/2006/main">
              <a:ext uri="{FF2B5EF4-FFF2-40B4-BE49-F238E27FC236}">
                <a16:creationId xmlns:a16="http://schemas.microsoft.com/office/drawing/2014/main" id="{E268B218-31FE-4943-A0B8-FE719B70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47900"/>
            <a:ext cx="50292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经营规划 · 资源统筹 · 质量目标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直接连接符 9">
            <a:extLst xmlns:a="http://schemas.openxmlformats.org/drawingml/2006/main">
              <a:ext uri="{FF2B5EF4-FFF2-40B4-BE49-F238E27FC236}">
                <a16:creationId xmlns:a16="http://schemas.microsoft.com/office/drawing/2014/main" id="{E212E328-596D-479C-A708-2164E417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790825"/>
            <a:ext cx="0" cy="3143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11" name="直接连接符 10">
            <a:extLst xmlns:a="http://schemas.openxmlformats.org/drawingml/2006/main">
              <a:ext uri="{FF2B5EF4-FFF2-40B4-BE49-F238E27FC236}">
                <a16:creationId xmlns:a16="http://schemas.microsoft.com/office/drawing/2014/main" id="{8E1D585B-CC6D-4470-A7BC-DB570E51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105150"/>
            <a:ext cx="11763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12" name="直接连接符 11">
            <a:extLst xmlns:a="http://schemas.openxmlformats.org/drawingml/2006/main">
              <a:ext uri="{FF2B5EF4-FFF2-40B4-BE49-F238E27FC236}">
                <a16:creationId xmlns:a16="http://schemas.microsoft.com/office/drawing/2014/main" id="{1E08DF23-9B69-419C-A5F5-70D1125E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BBCC147-0A71-46D6-80E2-9F0A74F8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4" name="text-68">
            <a:extLst xmlns:a="http://schemas.openxmlformats.org/drawingml/2006/main">
              <a:ext uri="{FF2B5EF4-FFF2-40B4-BE49-F238E27FC236}">
                <a16:creationId xmlns:a16="http://schemas.microsoft.com/office/drawing/2014/main" id="{5901EA25-AF5A-439E-831B-38EA23257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销售部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直接连接符 14">
            <a:extLst xmlns:a="http://schemas.openxmlformats.org/drawingml/2006/main">
              <a:ext uri="{FF2B5EF4-FFF2-40B4-BE49-F238E27FC236}">
                <a16:creationId xmlns:a16="http://schemas.microsoft.com/office/drawing/2014/main" id="{F41392BF-3B2F-4DA0-9E3F-369E87468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16" name="text-69">
            <a:extLst xmlns:a="http://schemas.openxmlformats.org/drawingml/2006/main">
              <a:ext uri="{FF2B5EF4-FFF2-40B4-BE49-F238E27FC236}">
                <a16:creationId xmlns:a16="http://schemas.microsoft.com/office/drawing/2014/main" id="{D1B9FBE2-F17E-4AAC-AE6C-907B170C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客户需求评审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70">
            <a:extLst xmlns:a="http://schemas.openxmlformats.org/drawingml/2006/main">
              <a:ext uri="{FF2B5EF4-FFF2-40B4-BE49-F238E27FC236}">
                <a16:creationId xmlns:a16="http://schemas.microsoft.com/office/drawing/2014/main" id="{B080C7B8-3CD5-431B-8CBD-4F608C74B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报价与订单跟进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-71">
            <a:extLst xmlns:a="http://schemas.openxmlformats.org/drawingml/2006/main">
              <a:ext uri="{FF2B5EF4-FFF2-40B4-BE49-F238E27FC236}">
                <a16:creationId xmlns:a16="http://schemas.microsoft.com/office/drawing/2014/main" id="{8423E468-BF3A-45BD-987F-A0EEC4D5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交期协调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72">
            <a:extLst xmlns:a="http://schemas.openxmlformats.org/drawingml/2006/main">
              <a:ext uri="{FF2B5EF4-FFF2-40B4-BE49-F238E27FC236}">
                <a16:creationId xmlns:a16="http://schemas.microsoft.com/office/drawing/2014/main" id="{27585A6F-3619-4B42-87E9-E6423880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客户服务与反馈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直接连接符 19">
            <a:extLst xmlns:a="http://schemas.openxmlformats.org/drawingml/2006/main">
              <a:ext uri="{FF2B5EF4-FFF2-40B4-BE49-F238E27FC236}">
                <a16:creationId xmlns:a16="http://schemas.microsoft.com/office/drawing/2014/main" id="{C92A5E63-7010-421D-86DE-314B7B74A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E4658231-EB7D-4872-B5E4-5F6F8C93A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8475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4F1ED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2" name="text-73">
            <a:extLst xmlns:a="http://schemas.openxmlformats.org/drawingml/2006/main">
              <a:ext uri="{FF2B5EF4-FFF2-40B4-BE49-F238E27FC236}">
                <a16:creationId xmlns:a16="http://schemas.microsoft.com/office/drawing/2014/main" id="{97156ED6-D338-4EA4-8960-624FFF1D4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技术模具部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直接连接符 22">
            <a:extLst xmlns:a="http://schemas.openxmlformats.org/drawingml/2006/main">
              <a:ext uri="{FF2B5EF4-FFF2-40B4-BE49-F238E27FC236}">
                <a16:creationId xmlns:a16="http://schemas.microsoft.com/office/drawing/2014/main" id="{531C6FBE-80DF-4860-A95E-279B48F8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24" name="text-74">
            <a:extLst xmlns:a="http://schemas.openxmlformats.org/drawingml/2006/main">
              <a:ext uri="{FF2B5EF4-FFF2-40B4-BE49-F238E27FC236}">
                <a16:creationId xmlns:a16="http://schemas.microsoft.com/office/drawing/2014/main" id="{1CA8F8DE-AF35-4D5D-83A1-3BB00F0E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产品结构评估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75">
            <a:extLst xmlns:a="http://schemas.openxmlformats.org/drawingml/2006/main">
              <a:ext uri="{FF2B5EF4-FFF2-40B4-BE49-F238E27FC236}">
                <a16:creationId xmlns:a16="http://schemas.microsoft.com/office/drawing/2014/main" id="{D4AEE8A8-CA43-4699-BED6-B93310F90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模具设计与加工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text-76">
            <a:extLst xmlns:a="http://schemas.openxmlformats.org/drawingml/2006/main">
              <a:ext uri="{FF2B5EF4-FFF2-40B4-BE49-F238E27FC236}">
                <a16:creationId xmlns:a16="http://schemas.microsoft.com/office/drawing/2014/main" id="{498B31DF-857B-4721-A7C7-90ACB41A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试模与工艺确认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text-77">
            <a:extLst xmlns:a="http://schemas.openxmlformats.org/drawingml/2006/main">
              <a:ext uri="{FF2B5EF4-FFF2-40B4-BE49-F238E27FC236}">
                <a16:creationId xmlns:a16="http://schemas.microsoft.com/office/drawing/2014/main" id="{AF400384-4673-4820-AA3F-F1E3A2CDE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图纸及技术变更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直接连接符 27">
            <a:extLst xmlns:a="http://schemas.openxmlformats.org/drawingml/2006/main">
              <a:ext uri="{FF2B5EF4-FFF2-40B4-BE49-F238E27FC236}">
                <a16:creationId xmlns:a16="http://schemas.microsoft.com/office/drawing/2014/main" id="{C2338FD1-FC23-4BB9-AF0B-F7AA72606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06564596-167E-40B3-9C38-A86176F3D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0" name="text-78">
            <a:extLst xmlns:a="http://schemas.openxmlformats.org/drawingml/2006/main">
              <a:ext uri="{FF2B5EF4-FFF2-40B4-BE49-F238E27FC236}">
                <a16:creationId xmlns:a16="http://schemas.microsoft.com/office/drawing/2014/main" id="{60432FB7-DC17-4E58-8496-743D61D0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生产部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直接连接符 30">
            <a:extLst xmlns:a="http://schemas.openxmlformats.org/drawingml/2006/main">
              <a:ext uri="{FF2B5EF4-FFF2-40B4-BE49-F238E27FC236}">
                <a16:creationId xmlns:a16="http://schemas.microsoft.com/office/drawing/2014/main" id="{A9DA3CE7-27DA-410B-B0BF-7FCA6927F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32" name="text-79">
            <a:extLst xmlns:a="http://schemas.openxmlformats.org/drawingml/2006/main">
              <a:ext uri="{FF2B5EF4-FFF2-40B4-BE49-F238E27FC236}">
                <a16:creationId xmlns:a16="http://schemas.microsoft.com/office/drawing/2014/main" id="{CA81FC2F-F715-4941-874E-ACD5441E0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生产计划与排产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text-80">
            <a:extLst xmlns:a="http://schemas.openxmlformats.org/drawingml/2006/main">
              <a:ext uri="{FF2B5EF4-FFF2-40B4-BE49-F238E27FC236}">
                <a16:creationId xmlns:a16="http://schemas.microsoft.com/office/drawing/2014/main" id="{207D40C7-68D9-416D-B78E-1ED7AE29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成型与后处理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text-81">
            <a:extLst xmlns:a="http://schemas.openxmlformats.org/drawingml/2006/main">
              <a:ext uri="{FF2B5EF4-FFF2-40B4-BE49-F238E27FC236}">
                <a16:creationId xmlns:a16="http://schemas.microsoft.com/office/drawing/2014/main" id="{6975B735-52E6-4F1B-A134-07DE1AB54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设备点检维护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text-82">
            <a:extLst xmlns:a="http://schemas.openxmlformats.org/drawingml/2006/main">
              <a:ext uri="{FF2B5EF4-FFF2-40B4-BE49-F238E27FC236}">
                <a16:creationId xmlns:a16="http://schemas.microsoft.com/office/drawing/2014/main" id="{F8AD7A38-07D7-4CE4-8261-623EC57D8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作业与现场管理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直接连接符 35">
            <a:extLst xmlns:a="http://schemas.openxmlformats.org/drawingml/2006/main">
              <a:ext uri="{FF2B5EF4-FFF2-40B4-BE49-F238E27FC236}">
                <a16:creationId xmlns:a16="http://schemas.microsoft.com/office/drawing/2014/main" id="{D4C3B150-31FE-4321-88D3-93CE90F26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37" name="圆角矩形 36">
            <a:extLst xmlns:a="http://schemas.openxmlformats.org/drawingml/2006/main">
              <a:ext uri="{FF2B5EF4-FFF2-40B4-BE49-F238E27FC236}">
                <a16:creationId xmlns:a16="http://schemas.microsoft.com/office/drawing/2014/main" id="{D149F3A7-DC07-49D6-9C1C-1C2122FF7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4F1ED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8" name="text-83">
            <a:extLst xmlns:a="http://schemas.openxmlformats.org/drawingml/2006/main">
              <a:ext uri="{FF2B5EF4-FFF2-40B4-BE49-F238E27FC236}">
                <a16:creationId xmlns:a16="http://schemas.microsoft.com/office/drawing/2014/main" id="{C7A3250B-50F1-48DC-BEB8-A0ABF6F5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品质部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直接连接符 38">
            <a:extLst xmlns:a="http://schemas.openxmlformats.org/drawingml/2006/main">
              <a:ext uri="{FF2B5EF4-FFF2-40B4-BE49-F238E27FC236}">
                <a16:creationId xmlns:a16="http://schemas.microsoft.com/office/drawing/2014/main" id="{151DB91D-30EE-4D04-B899-DE69751E7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40" name="text-84">
            <a:extLst xmlns:a="http://schemas.openxmlformats.org/drawingml/2006/main">
              <a:ext uri="{FF2B5EF4-FFF2-40B4-BE49-F238E27FC236}">
                <a16:creationId xmlns:a16="http://schemas.microsoft.com/office/drawing/2014/main" id="{793AB513-FB53-4C3F-B25A-8C5C1DFCD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来料检验 IQC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text-85">
            <a:extLst xmlns:a="http://schemas.openxmlformats.org/drawingml/2006/main">
              <a:ext uri="{FF2B5EF4-FFF2-40B4-BE49-F238E27FC236}">
                <a16:creationId xmlns:a16="http://schemas.microsoft.com/office/drawing/2014/main" id="{51A1C4C3-4B70-4FAE-8756-DADBE648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过程检验 IPQC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text-86">
            <a:extLst xmlns:a="http://schemas.openxmlformats.org/drawingml/2006/main">
              <a:ext uri="{FF2B5EF4-FFF2-40B4-BE49-F238E27FC236}">
                <a16:creationId xmlns:a16="http://schemas.microsoft.com/office/drawing/2014/main" id="{6BC45690-05E7-496C-9F7E-BD8217179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成品／出货检验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text-87">
            <a:extLst xmlns:a="http://schemas.openxmlformats.org/drawingml/2006/main">
              <a:ext uri="{FF2B5EF4-FFF2-40B4-BE49-F238E27FC236}">
                <a16:creationId xmlns:a16="http://schemas.microsoft.com/office/drawing/2014/main" id="{7D76698C-0617-4F4F-A980-8DC296CA6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体系与异常改善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直接连接符 43">
            <a:extLst xmlns:a="http://schemas.openxmlformats.org/drawingml/2006/main">
              <a:ext uri="{FF2B5EF4-FFF2-40B4-BE49-F238E27FC236}">
                <a16:creationId xmlns:a16="http://schemas.microsoft.com/office/drawing/2014/main" id="{EFC65EBC-A4D1-4FAE-8C58-F34AB8283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45" name="圆角矩形 44">
            <a:extLst xmlns:a="http://schemas.openxmlformats.org/drawingml/2006/main">
              <a:ext uri="{FF2B5EF4-FFF2-40B4-BE49-F238E27FC236}">
                <a16:creationId xmlns:a16="http://schemas.microsoft.com/office/drawing/2014/main" id="{0EB14EC1-6578-482F-81FA-B96C259B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46" name="text-88">
            <a:extLst xmlns:a="http://schemas.openxmlformats.org/drawingml/2006/main">
              <a:ext uri="{FF2B5EF4-FFF2-40B4-BE49-F238E27FC236}">
                <a16:creationId xmlns:a16="http://schemas.microsoft.com/office/drawing/2014/main" id="{EB220506-6AF3-43A4-B653-EEF0D4693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仓储物流部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直接连接符 46">
            <a:extLst xmlns:a="http://schemas.openxmlformats.org/drawingml/2006/main">
              <a:ext uri="{FF2B5EF4-FFF2-40B4-BE49-F238E27FC236}">
                <a16:creationId xmlns:a16="http://schemas.microsoft.com/office/drawing/2014/main" id="{596A5EA7-8E63-4747-B5F3-CA1B1B48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48" name="text-89">
            <a:extLst xmlns:a="http://schemas.openxmlformats.org/drawingml/2006/main">
              <a:ext uri="{FF2B5EF4-FFF2-40B4-BE49-F238E27FC236}">
                <a16:creationId xmlns:a16="http://schemas.microsoft.com/office/drawing/2014/main" id="{0938EAEE-A0B1-4182-A789-96E052494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收货与入库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text-90">
            <a:extLst xmlns:a="http://schemas.openxmlformats.org/drawingml/2006/main">
              <a:ext uri="{FF2B5EF4-FFF2-40B4-BE49-F238E27FC236}">
                <a16:creationId xmlns:a16="http://schemas.microsoft.com/office/drawing/2014/main" id="{44C84439-EC8D-451B-AA36-625698C7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库存与批次管理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text-91">
            <a:extLst xmlns:a="http://schemas.openxmlformats.org/drawingml/2006/main">
              <a:ext uri="{FF2B5EF4-FFF2-40B4-BE49-F238E27FC236}">
                <a16:creationId xmlns:a16="http://schemas.microsoft.com/office/drawing/2014/main" id="{E110BA2C-65AF-4822-B110-15E979521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备货与包装交接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text-92">
            <a:extLst xmlns:a="http://schemas.openxmlformats.org/drawingml/2006/main">
              <a:ext uri="{FF2B5EF4-FFF2-40B4-BE49-F238E27FC236}">
                <a16:creationId xmlns:a16="http://schemas.microsoft.com/office/drawing/2014/main" id="{36818EFF-DE20-4F0C-A26A-AC3DAB708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出库及物流协调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直接连接符 51">
            <a:extLst xmlns:a="http://schemas.openxmlformats.org/drawingml/2006/main">
              <a:ext uri="{FF2B5EF4-FFF2-40B4-BE49-F238E27FC236}">
                <a16:creationId xmlns:a16="http://schemas.microsoft.com/office/drawing/2014/main" id="{A79CD2CE-C717-42E2-9E05-AE25A457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15975" y="3105150"/>
            <a:ext cx="0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67D96"/>
            </a:solidFill>
            <a:prstDash val="solid"/>
          </a:ln>
        </p:spPr>
      </p:sp>
      <p:sp>
        <p:nvSpPr>
          <p:cNvPr id="53" name="圆角矩形 52">
            <a:extLst xmlns:a="http://schemas.openxmlformats.org/drawingml/2006/main">
              <a:ext uri="{FF2B5EF4-FFF2-40B4-BE49-F238E27FC236}">
                <a16:creationId xmlns:a16="http://schemas.microsoft.com/office/drawing/2014/main" id="{4AF6E7B8-0AE6-48CD-A2F5-A92342E7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49175" y="3409950"/>
            <a:ext cx="2143125" cy="7715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4F1ED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54" name="text-93">
            <a:extLst xmlns:a="http://schemas.openxmlformats.org/drawingml/2006/main">
              <a:ext uri="{FF2B5EF4-FFF2-40B4-BE49-F238E27FC236}">
                <a16:creationId xmlns:a16="http://schemas.microsoft.com/office/drawing/2014/main" id="{1B1799CC-F0FE-49FB-AA16-71A47F5C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82525" y="3590925"/>
            <a:ext cx="1876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行政财务部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直接连接符 54">
            <a:extLst xmlns:a="http://schemas.openxmlformats.org/drawingml/2006/main">
              <a:ext uri="{FF2B5EF4-FFF2-40B4-BE49-F238E27FC236}">
                <a16:creationId xmlns:a16="http://schemas.microsoft.com/office/drawing/2014/main" id="{CDFDE339-E692-434B-A46C-29254723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15975" y="4181475"/>
            <a:ext cx="0" cy="276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CD7DB"/>
            </a:solidFill>
            <a:prstDash val="solid"/>
          </a:ln>
        </p:spPr>
      </p:sp>
      <p:sp>
        <p:nvSpPr>
          <p:cNvPr id="56" name="text-94">
            <a:extLst xmlns:a="http://schemas.openxmlformats.org/drawingml/2006/main">
              <a:ext uri="{FF2B5EF4-FFF2-40B4-BE49-F238E27FC236}">
                <a16:creationId xmlns:a16="http://schemas.microsoft.com/office/drawing/2014/main" id="{1C7CC1B4-EDB4-402A-8D17-E9E337A8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96800" y="460057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人员培训与行政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text-95">
            <a:extLst xmlns:a="http://schemas.openxmlformats.org/drawingml/2006/main">
              <a:ext uri="{FF2B5EF4-FFF2-40B4-BE49-F238E27FC236}">
                <a16:creationId xmlns:a16="http://schemas.microsoft.com/office/drawing/2014/main" id="{C81FB73D-CDAA-463A-ADC9-16737A148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96800" y="510540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资源与采购支持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text-96">
            <a:extLst xmlns:a="http://schemas.openxmlformats.org/drawingml/2006/main">
              <a:ext uri="{FF2B5EF4-FFF2-40B4-BE49-F238E27FC236}">
                <a16:creationId xmlns:a16="http://schemas.microsoft.com/office/drawing/2014/main" id="{CAE5A6D7-AD86-4C20-AD9B-0D77BF7C0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96800" y="5610225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成本与财务管理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text-97">
            <a:extLst xmlns:a="http://schemas.openxmlformats.org/drawingml/2006/main">
              <a:ext uri="{FF2B5EF4-FFF2-40B4-BE49-F238E27FC236}">
                <a16:creationId xmlns:a16="http://schemas.microsoft.com/office/drawing/2014/main" id="{09832B02-3209-4F52-8A31-BA21C68F2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96800" y="6115050"/>
            <a:ext cx="20478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制度及后勤保障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text-98">
            <a:extLst xmlns:a="http://schemas.openxmlformats.org/drawingml/2006/main">
              <a:ext uri="{FF2B5EF4-FFF2-40B4-BE49-F238E27FC236}">
                <a16:creationId xmlns:a16="http://schemas.microsoft.com/office/drawing/2014/main" id="{9217581A-DE8B-4561-B137-776CC821D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972300"/>
            <a:ext cx="22764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跨部门协同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text-99">
            <a:extLst xmlns:a="http://schemas.openxmlformats.org/drawingml/2006/main">
              <a:ext uri="{FF2B5EF4-FFF2-40B4-BE49-F238E27FC236}">
                <a16:creationId xmlns:a16="http://schemas.microsoft.com/office/drawing/2014/main" id="{010F463C-9CB0-4981-8F4F-E4AF6634C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6981825"/>
            <a:ext cx="11315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需求评审 → 技术确认 → 生产执行 → 品质放行 → 仓储交付</a:t>
            </a:r>
            <a:endParaRPr sz="21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text-100">
            <a:extLst xmlns:a="http://schemas.openxmlformats.org/drawingml/2006/main">
              <a:ext uri="{FF2B5EF4-FFF2-40B4-BE49-F238E27FC236}">
                <a16:creationId xmlns:a16="http://schemas.microsoft.com/office/drawing/2014/main" id="{C8259930-AF84-4D61-A204-00BE5BC16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部门职责覆盖需求、开发、制造、检验与交付，项目任务按实际岗位分工落实。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272587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11589cd6b948d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01">
            <a:extLst xmlns:a="http://schemas.openxmlformats.org/drawingml/2006/main">
              <a:ext uri="{FF2B5EF4-FFF2-40B4-BE49-F238E27FC236}">
                <a16:creationId xmlns:a16="http://schemas.microsoft.com/office/drawing/2014/main" id="{24AAD0B5-135D-4325-BB64-06EB1DB8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项目协同与部门责任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02">
            <a:extLst xmlns:a="http://schemas.openxmlformats.org/drawingml/2006/main">
              <a:ext uri="{FF2B5EF4-FFF2-40B4-BE49-F238E27FC236}">
                <a16:creationId xmlns:a16="http://schemas.microsoft.com/office/drawing/2014/main" id="{645CFF4D-E85D-44C6-95BE-E1FFBC579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PROJECT COLLABORATION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03">
            <a:extLst xmlns:a="http://schemas.openxmlformats.org/drawingml/2006/main">
              <a:ext uri="{FF2B5EF4-FFF2-40B4-BE49-F238E27FC236}">
                <a16:creationId xmlns:a16="http://schemas.microsoft.com/office/drawing/2014/main" id="{7E20D917-2183-4AA2-8A85-B76FE47F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04">
            <a:extLst xmlns:a="http://schemas.openxmlformats.org/drawingml/2006/main">
              <a:ext uri="{FF2B5EF4-FFF2-40B4-BE49-F238E27FC236}">
                <a16:creationId xmlns:a16="http://schemas.microsoft.com/office/drawing/2014/main" id="{62A92ECB-2FC2-4116-9E09-0988919E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05">
            <a:extLst xmlns:a="http://schemas.openxmlformats.org/drawingml/2006/main">
              <a:ext uri="{FF2B5EF4-FFF2-40B4-BE49-F238E27FC236}">
                <a16:creationId xmlns:a16="http://schemas.microsoft.com/office/drawing/2014/main" id="{8F6C45E7-CA15-4969-83FA-E34EA26B1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06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06">
            <a:extLst xmlns:a="http://schemas.openxmlformats.org/drawingml/2006/main">
              <a:ext uri="{FF2B5EF4-FFF2-40B4-BE49-F238E27FC236}">
                <a16:creationId xmlns:a16="http://schemas.microsoft.com/office/drawing/2014/main" id="{99D8BE37-0319-4FEB-9A9B-3867199EB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围绕客户项目明确“谁确认、谁执行、交付什么”，减少跨部门信息遗漏。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19" name="表格 16"/>
          <p:cNvGraphicFramePr/>
          <p:nvPr/>
        </p:nvGraphicFramePr>
        <p:xfrm>
          <a:off xmlns:a="http://schemas.openxmlformats.org/drawingml/2006/main" x="723900" y="2552700"/>
          <a:ext xmlns:a="http://schemas.openxmlformats.org/drawingml/2006/main" cx="13811250" cy="47910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5810250"/>
                <a:gridCol w="5810250"/>
              </a:tblGrid>
              <a:tr h="684439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部门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主要对接内容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建议形成的项目记录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684439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销售部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应用场景、数量、商务与交期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需求清单、订单信息、客户确认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84439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技术模具部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结构评估、模具开发、工艺试验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图纸版本、试模记录、工艺要求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684439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生产部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排产、设备准备、作业执行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工单、生产批次、数量与进度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84439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品质部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检验标准、异常分析、产品放行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首件／巡检／出货检验记录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684439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仓储物流部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物料状态、包装标识、发运安排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领料、入库、装箱和发货记录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84439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行政财务部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人员、资源与财务协同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内部支持、资源及结算信息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-107">
            <a:extLst xmlns:a="http://schemas.openxmlformats.org/drawingml/2006/main">
              <a:ext uri="{FF2B5EF4-FFF2-40B4-BE49-F238E27FC236}">
                <a16:creationId xmlns:a16="http://schemas.microsoft.com/office/drawing/2014/main" id="{A51F7C5E-DE94-4089-B78B-676721CA5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项目协同方案，按实际岗位与双方确认的项目要求执行。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870964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图片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633692c1864e8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08">
            <a:extLst xmlns:a="http://schemas.openxmlformats.org/drawingml/2006/main">
              <a:ext uri="{FF2B5EF4-FFF2-40B4-BE49-F238E27FC236}">
                <a16:creationId xmlns:a16="http://schemas.microsoft.com/office/drawing/2014/main" id="{E7383ADC-7528-4242-A6C0-B65DD20B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业务范围与客户交付内容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09">
            <a:extLst xmlns:a="http://schemas.openxmlformats.org/drawingml/2006/main">
              <a:ext uri="{FF2B5EF4-FFF2-40B4-BE49-F238E27FC236}">
                <a16:creationId xmlns:a16="http://schemas.microsoft.com/office/drawing/2014/main" id="{6D008FA2-2232-435F-B9F2-E57A332F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BUSINESS SCOPE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10">
            <a:extLst xmlns:a="http://schemas.openxmlformats.org/drawingml/2006/main">
              <a:ext uri="{FF2B5EF4-FFF2-40B4-BE49-F238E27FC236}">
                <a16:creationId xmlns:a16="http://schemas.microsoft.com/office/drawing/2014/main" id="{D0E1CA60-2541-41C4-BE62-0BDE6912A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11">
            <a:extLst xmlns:a="http://schemas.openxmlformats.org/drawingml/2006/main">
              <a:ext uri="{FF2B5EF4-FFF2-40B4-BE49-F238E27FC236}">
                <a16:creationId xmlns:a16="http://schemas.microsoft.com/office/drawing/2014/main" id="{5BE511A8-01EB-45B4-AAA0-D9008E81B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12">
            <a:extLst xmlns:a="http://schemas.openxmlformats.org/drawingml/2006/main">
              <a:ext uri="{FF2B5EF4-FFF2-40B4-BE49-F238E27FC236}">
                <a16:creationId xmlns:a16="http://schemas.microsoft.com/office/drawing/2014/main" id="{7C31FC07-6653-4E5C-AD5B-5E245E471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07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13">
            <a:extLst xmlns:a="http://schemas.openxmlformats.org/drawingml/2006/main">
              <a:ext uri="{FF2B5EF4-FFF2-40B4-BE49-F238E27FC236}">
                <a16:creationId xmlns:a16="http://schemas.microsoft.com/office/drawing/2014/main" id="{34EB40F2-FFB9-4434-8890-07A4D4E8A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以EPP／EPO发泡制品和铝合金模具加工为基础，为不同产品结构提供制造配套。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114">
            <a:extLst xmlns:a="http://schemas.openxmlformats.org/drawingml/2006/main">
              <a:ext uri="{FF2B5EF4-FFF2-40B4-BE49-F238E27FC236}">
                <a16:creationId xmlns:a16="http://schemas.microsoft.com/office/drawing/2014/main" id="{5CC9F923-7714-4B49-B1FC-E62A73FE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6248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航模与无人机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115">
            <a:extLst xmlns:a="http://schemas.openxmlformats.org/drawingml/2006/main">
              <a:ext uri="{FF2B5EF4-FFF2-40B4-BE49-F238E27FC236}">
                <a16:creationId xmlns:a16="http://schemas.microsoft.com/office/drawing/2014/main" id="{C94705D2-759F-44EA-A8BF-431501469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67075"/>
            <a:ext cx="62484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航模、机体及相关发泡部件。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关注轻量化、轮廓外观、装配接口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和产品尺寸的一致性。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16">
            <a:extLst xmlns:a="http://schemas.openxmlformats.org/drawingml/2006/main">
              <a:ext uri="{FF2B5EF4-FFF2-40B4-BE49-F238E27FC236}">
                <a16:creationId xmlns:a16="http://schemas.microsoft.com/office/drawing/2014/main" id="{3E262726-71B8-436E-A0B3-10824DB6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714625"/>
            <a:ext cx="656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工业缓冲包装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17">
            <a:extLst xmlns:a="http://schemas.openxmlformats.org/drawingml/2006/main">
              <a:ext uri="{FF2B5EF4-FFF2-40B4-BE49-F238E27FC236}">
                <a16:creationId xmlns:a16="http://schemas.microsoft.com/office/drawing/2014/main" id="{16322A9D-9117-4DC1-B45D-8B3B76DC8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267075"/>
            <a:ext cx="65627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定制内衬、箱体和防护包装。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结合被包装物的形状、重量及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周转方式确认支撑与缓冲方案。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118">
            <a:extLst xmlns:a="http://schemas.openxmlformats.org/drawingml/2006/main">
              <a:ext uri="{FF2B5EF4-FFF2-40B4-BE49-F238E27FC236}">
                <a16:creationId xmlns:a16="http://schemas.microsoft.com/office/drawing/2014/main" id="{DBC26B87-56CF-4ED7-97A9-90521A99F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91125"/>
            <a:ext cx="6248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汽车及功能配件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119">
            <a:extLst xmlns:a="http://schemas.openxmlformats.org/drawingml/2006/main">
              <a:ext uri="{FF2B5EF4-FFF2-40B4-BE49-F238E27FC236}">
                <a16:creationId xmlns:a16="http://schemas.microsoft.com/office/drawing/2014/main" id="{443D892B-9A3E-4467-973C-826AA929B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43575"/>
            <a:ext cx="62484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汽车配套、异形结构及功能制品。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按图纸确认外形、安装关系、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承载及使用环境要求。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120">
            <a:extLst xmlns:a="http://schemas.openxmlformats.org/drawingml/2006/main">
              <a:ext uri="{FF2B5EF4-FFF2-40B4-BE49-F238E27FC236}">
                <a16:creationId xmlns:a16="http://schemas.microsoft.com/office/drawing/2014/main" id="{4DC37443-A998-47CA-BC4D-DF250AA9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191125"/>
            <a:ext cx="656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模具与开发配套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121">
            <a:extLst xmlns:a="http://schemas.openxmlformats.org/drawingml/2006/main">
              <a:ext uri="{FF2B5EF4-FFF2-40B4-BE49-F238E27FC236}">
                <a16:creationId xmlns:a16="http://schemas.microsoft.com/office/drawing/2014/main" id="{B6B87E75-9912-4313-AEFF-C33A5B9D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743575"/>
            <a:ext cx="65627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模具设计、CNC加工及试模调整。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从图纸评估、样品确认到量产衔接，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支持客户定制项目推进。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122">
            <a:extLst xmlns:a="http://schemas.openxmlformats.org/drawingml/2006/main">
              <a:ext uri="{FF2B5EF4-FFF2-40B4-BE49-F238E27FC236}">
                <a16:creationId xmlns:a16="http://schemas.microsoft.com/office/drawing/2014/main" id="{0D865568-31DB-48B3-80FD-481AAF4C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实际产品供货范围、材料与验收项目以双方确认文件为准。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811658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图片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c899a031484cc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23">
            <a:extLst xmlns:a="http://schemas.openxmlformats.org/drawingml/2006/main">
              <a:ext uri="{FF2B5EF4-FFF2-40B4-BE49-F238E27FC236}">
                <a16:creationId xmlns:a16="http://schemas.microsoft.com/office/drawing/2014/main" id="{DE85729E-4046-41BD-8CDF-B1024BF60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EPP与EPO：材料认识与应用重点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24">
            <a:extLst xmlns:a="http://schemas.openxmlformats.org/drawingml/2006/main">
              <a:ext uri="{FF2B5EF4-FFF2-40B4-BE49-F238E27FC236}">
                <a16:creationId xmlns:a16="http://schemas.microsoft.com/office/drawing/2014/main" id="{AF08EFF7-E445-4E7A-84D9-C3EA73D2A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MATERIALS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25">
            <a:extLst xmlns:a="http://schemas.openxmlformats.org/drawingml/2006/main">
              <a:ext uri="{FF2B5EF4-FFF2-40B4-BE49-F238E27FC236}">
                <a16:creationId xmlns:a16="http://schemas.microsoft.com/office/drawing/2014/main" id="{3006D70E-34FF-444D-8DC3-2C3503B1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26">
            <a:extLst xmlns:a="http://schemas.openxmlformats.org/drawingml/2006/main">
              <a:ext uri="{FF2B5EF4-FFF2-40B4-BE49-F238E27FC236}">
                <a16:creationId xmlns:a16="http://schemas.microsoft.com/office/drawing/2014/main" id="{3D9993EF-9641-4D30-8E75-E0EC62B82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27">
            <a:extLst xmlns:a="http://schemas.openxmlformats.org/drawingml/2006/main">
              <a:ext uri="{FF2B5EF4-FFF2-40B4-BE49-F238E27FC236}">
                <a16:creationId xmlns:a16="http://schemas.microsoft.com/office/drawing/2014/main" id="{51420922-4E42-4AFC-B987-866AF5DE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08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28">
            <a:extLst xmlns:a="http://schemas.openxmlformats.org/drawingml/2006/main">
              <a:ext uri="{FF2B5EF4-FFF2-40B4-BE49-F238E27FC236}">
                <a16:creationId xmlns:a16="http://schemas.microsoft.com/office/drawing/2014/main" id="{6FB4BD67-632D-4EE5-A472-1AE65182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材料名称是选型起点，最终性能还取决于牌号、成型密度、结构和加工条件。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21" name="表格 18"/>
          <p:cNvGraphicFramePr/>
          <p:nvPr/>
        </p:nvGraphicFramePr>
        <p:xfrm>
          <a:off xmlns:a="http://schemas.openxmlformats.org/drawingml/2006/main" x="723900" y="2514600"/>
          <a:ext xmlns:a="http://schemas.openxmlformats.org/drawingml/2006/main" cx="13811250" cy="4343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62175"/>
                <a:gridCol w="5572125"/>
                <a:gridCol w="6076950"/>
              </a:tblGrid>
              <a:tr h="86868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比较项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EPP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EPO（航模行业常用称谓）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材料含义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发泡聚丙烯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属于聚烯烃发泡材料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通常指发泡聚烯烃体系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具体组成以原厂资料为准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常见关注点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轻量化、缓冲吸能、回弹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可成型为复杂结构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轻量化、耐冲击与成型外观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用于机身、机翼等航模部件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应用示例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周转缓冲包装、汽车配件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隔热及功能部件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航模机体、机翼、尾翼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及相关模型部件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选型依据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密度、压缩性能、几何结构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专项性能及使用条件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具体牌号、结构加强方案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表面处理与胶接相容性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-129">
            <a:extLst xmlns:a="http://schemas.openxmlformats.org/drawingml/2006/main">
              <a:ext uri="{FF2B5EF4-FFF2-40B4-BE49-F238E27FC236}">
                <a16:creationId xmlns:a16="http://schemas.microsoft.com/office/drawing/2014/main" id="{69DEBF63-A592-4200-B45B-E98041C8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7115175"/>
            <a:ext cx="2933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EPO原料供应商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30">
            <a:extLst xmlns:a="http://schemas.openxmlformats.org/drawingml/2006/main">
              <a:ext uri="{FF2B5EF4-FFF2-40B4-BE49-F238E27FC236}">
                <a16:creationId xmlns:a16="http://schemas.microsoft.com/office/drawing/2014/main" id="{5AC1D282-1944-42EF-B851-34272480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7124700"/>
            <a:ext cx="10725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杰斯比；性能与工艺按对应牌号的TDS／SDS及样品确认。</a:t>
            </a:r>
            <a:endParaRPr sz="20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31">
            <a:extLst xmlns:a="http://schemas.openxmlformats.org/drawingml/2006/main">
              <a:ext uri="{FF2B5EF4-FFF2-40B4-BE49-F238E27FC236}">
                <a16:creationId xmlns:a16="http://schemas.microsoft.com/office/drawing/2014/main" id="{38A15954-5F5E-4F1C-BB3C-B0D73BB4B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行业技术参考：KANEKA、FMS。材料组成、性能与适用加工方式按实际牌号及原厂资料确认。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164722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图片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10d99d67b2472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32">
            <a:extLst xmlns:a="http://schemas.openxmlformats.org/drawingml/2006/main">
              <a:ext uri="{FF2B5EF4-FFF2-40B4-BE49-F238E27FC236}">
                <a16:creationId xmlns:a16="http://schemas.microsoft.com/office/drawing/2014/main" id="{0B5DC420-9C02-411C-B8DF-C739209F9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材料选型与规格确认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33">
            <a:extLst xmlns:a="http://schemas.openxmlformats.org/drawingml/2006/main">
              <a:ext uri="{FF2B5EF4-FFF2-40B4-BE49-F238E27FC236}">
                <a16:creationId xmlns:a16="http://schemas.microsoft.com/office/drawing/2014/main" id="{B6F2041C-90AA-4C7C-A868-C922D1D9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MATERIAL SELECTION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34">
            <a:extLst xmlns:a="http://schemas.openxmlformats.org/drawingml/2006/main">
              <a:ext uri="{FF2B5EF4-FFF2-40B4-BE49-F238E27FC236}">
                <a16:creationId xmlns:a16="http://schemas.microsoft.com/office/drawing/2014/main" id="{31081743-FB93-4B77-A2DC-9E6E1856C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35">
            <a:extLst xmlns:a="http://schemas.openxmlformats.org/drawingml/2006/main">
              <a:ext uri="{FF2B5EF4-FFF2-40B4-BE49-F238E27FC236}">
                <a16:creationId xmlns:a16="http://schemas.microsoft.com/office/drawing/2014/main" id="{F12C47BB-9AD6-4E25-AB00-4904F0B2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36">
            <a:extLst xmlns:a="http://schemas.openxmlformats.org/drawingml/2006/main">
              <a:ext uri="{FF2B5EF4-FFF2-40B4-BE49-F238E27FC236}">
                <a16:creationId xmlns:a16="http://schemas.microsoft.com/office/drawing/2014/main" id="{0FFD56AA-2FC5-42BF-BDEC-C4CFC771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09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37">
            <a:extLst xmlns:a="http://schemas.openxmlformats.org/drawingml/2006/main">
              <a:ext uri="{FF2B5EF4-FFF2-40B4-BE49-F238E27FC236}">
                <a16:creationId xmlns:a16="http://schemas.microsoft.com/office/drawing/2014/main" id="{B0A44CCB-07AA-4F92-BDA3-FB5F7588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从实际使用要求确定材料与结构，再通过样品验证，避免只用“轻、硬、耐摔”描述规格。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21" name="表格 18"/>
          <p:cNvGraphicFramePr/>
          <p:nvPr/>
        </p:nvGraphicFramePr>
        <p:xfrm>
          <a:off xmlns:a="http://schemas.openxmlformats.org/drawingml/2006/main" x="723900" y="2524125"/>
          <a:ext xmlns:a="http://schemas.openxmlformats.org/drawingml/2006/main" cx="13811250" cy="4543428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62175"/>
                <a:gridCol w="5810250"/>
                <a:gridCol w="5838825"/>
              </a:tblGrid>
              <a:tr h="7572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选型维度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需要确认的内容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与产品表现的关系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密度与重量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目标成型密度、单件重量、允许波动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结合压缩性能和结构，兼顾重量与支撑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珠粒与结构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原料粒径、薄壁、深腔、局部细节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影响充填可行性、表面及细节成型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受力与周转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载荷、冲击工况、反复使用次数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按使用条件验证缓冲与恢复表现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外观与装配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颜色、分型线、关键尺寸、接口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确认外观样板及尺寸验收基准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专项功能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阻燃、防静电、耐候等要求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须选择对应牌号并核对适用报告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</a:tbl>
          </a:graphicData>
        </a:graphic>
      </p:graphicFrame>
      <p:sp>
        <p:nvSpPr>
          <p:cNvPr id="9" name="text-138">
            <a:extLst xmlns:a="http://schemas.openxmlformats.org/drawingml/2006/main">
              <a:ext uri="{FF2B5EF4-FFF2-40B4-BE49-F238E27FC236}">
                <a16:creationId xmlns:a16="http://schemas.microsoft.com/office/drawing/2014/main" id="{92CED8F2-FB8C-4388-8020-6FF281B71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7267575"/>
            <a:ext cx="7191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珠粒堆积密度 ≠ 制品表观密度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39">
            <a:extLst xmlns:a="http://schemas.openxmlformats.org/drawingml/2006/main">
              <a:ext uri="{FF2B5EF4-FFF2-40B4-BE49-F238E27FC236}">
                <a16:creationId xmlns:a16="http://schemas.microsoft.com/office/drawing/2014/main" id="{3ADF8FD9-9C3E-4B99-9A61-756222549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7305675"/>
            <a:ext cx="5981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功能要求应写进规格书。</a:t>
            </a:r>
            <a:endParaRPr sz="2025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40">
            <a:extLst xmlns:a="http://schemas.openxmlformats.org/drawingml/2006/main">
              <a:ext uri="{FF2B5EF4-FFF2-40B4-BE49-F238E27FC236}">
                <a16:creationId xmlns:a16="http://schemas.microsoft.com/office/drawing/2014/main" id="{FFE2E45B-3239-4AFB-B77E-2EBB1C36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行业技术参考：JSP牌号资料。原料堆积密度与成型件密度的测量对象不同；特殊性能不由材料名称自动保证。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921909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图片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97debd562a46d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41">
            <a:extLst xmlns:a="http://schemas.openxmlformats.org/drawingml/2006/main">
              <a:ext uri="{FF2B5EF4-FFF2-40B4-BE49-F238E27FC236}">
                <a16:creationId xmlns:a16="http://schemas.microsoft.com/office/drawing/2014/main" id="{41B248B8-9C7B-45DA-A319-380BC5DF9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航模产品与结构配套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42">
            <a:extLst xmlns:a="http://schemas.openxmlformats.org/drawingml/2006/main">
              <a:ext uri="{FF2B5EF4-FFF2-40B4-BE49-F238E27FC236}">
                <a16:creationId xmlns:a16="http://schemas.microsoft.com/office/drawing/2014/main" id="{3C40DDC3-89C3-435C-AC34-1A987A4E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MODEL AIRCRAFT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43">
            <a:extLst xmlns:a="http://schemas.openxmlformats.org/drawingml/2006/main">
              <a:ext uri="{FF2B5EF4-FFF2-40B4-BE49-F238E27FC236}">
                <a16:creationId xmlns:a16="http://schemas.microsoft.com/office/drawing/2014/main" id="{8F132E7A-81F7-4EE8-86A7-F3B6AFB46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44">
            <a:extLst xmlns:a="http://schemas.openxmlformats.org/drawingml/2006/main">
              <a:ext uri="{FF2B5EF4-FFF2-40B4-BE49-F238E27FC236}">
                <a16:creationId xmlns:a16="http://schemas.microsoft.com/office/drawing/2014/main" id="{41F914D0-E175-4D86-997A-C3DB9147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45">
            <a:extLst xmlns:a="http://schemas.openxmlformats.org/drawingml/2006/main">
              <a:ext uri="{FF2B5EF4-FFF2-40B4-BE49-F238E27FC236}">
                <a16:creationId xmlns:a16="http://schemas.microsoft.com/office/drawing/2014/main" id="{EB9B8ADE-45C4-4FA8-889D-530099F31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46">
            <a:extLst xmlns:a="http://schemas.openxmlformats.org/drawingml/2006/main">
              <a:ext uri="{FF2B5EF4-FFF2-40B4-BE49-F238E27FC236}">
                <a16:creationId xmlns:a16="http://schemas.microsoft.com/office/drawing/2014/main" id="{2104DB29-5F89-4674-925E-2F11AEBD5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43125"/>
            <a:ext cx="4600575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5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45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280至</a:t>
            </a:r>
            <a:endParaRPr sz="45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45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45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3,000 mm</a:t>
            </a:r>
            <a:endParaRPr sz="45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147">
            <a:extLst xmlns:a="http://schemas.openxmlformats.org/drawingml/2006/main">
              <a:ext uri="{FF2B5EF4-FFF2-40B4-BE49-F238E27FC236}">
                <a16:creationId xmlns:a16="http://schemas.microsoft.com/office/drawing/2014/main" id="{EA7D7E49-CEC1-4096-A0A2-89793E667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867150"/>
            <a:ext cx="45815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资料所列航模翼展范围</a:t>
            </a:r>
            <a:endParaRPr sz="20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148">
            <a:extLst xmlns:a="http://schemas.openxmlformats.org/drawingml/2006/main">
              <a:ext uri="{FF2B5EF4-FFF2-40B4-BE49-F238E27FC236}">
                <a16:creationId xmlns:a16="http://schemas.microsoft.com/office/drawing/2014/main" id="{4F9EA2C5-E8EA-4017-9340-49B70E63D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829175"/>
            <a:ext cx="4524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项目确认重点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49">
            <a:extLst xmlns:a="http://schemas.openxmlformats.org/drawingml/2006/main">
              <a:ext uri="{FF2B5EF4-FFF2-40B4-BE49-F238E27FC236}">
                <a16:creationId xmlns:a16="http://schemas.microsoft.com/office/drawing/2014/main" id="{A8484D86-AEDC-4C4D-A956-ACCD28A4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381625"/>
            <a:ext cx="4524375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机身、机翼等发泡部件的轮廓；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局部加强与连接位置；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关键尺寸、重量和外观要求。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50">
            <a:extLst xmlns:a="http://schemas.openxmlformats.org/drawingml/2006/main">
              <a:ext uri="{FF2B5EF4-FFF2-40B4-BE49-F238E27FC236}">
                <a16:creationId xmlns:a16="http://schemas.microsoft.com/office/drawing/2014/main" id="{2FC91F4B-4C7E-4ECC-A1FD-58AE5D56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67550"/>
            <a:ext cx="45053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整机性能需结合结构、动力与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控制系统验证。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8" name="图片 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7d774bc14a4cd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46673" y="2095500"/>
            <a:ext cx="3346704" cy="2514600"/>
          </a:xfrm>
          <a:prstGeom xmlns:a="http://schemas.openxmlformats.org/drawingml/2006/main" prst="rect">
            <a:avLst/>
          </a:prstGeom>
        </p:spPr>
      </p:pic>
      <p:pic>
        <p:nvPicPr>
          <p:cNvPr id="29" name="图片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63220bf2a242f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729913" y="2095500"/>
            <a:ext cx="3352800" cy="2514600"/>
          </a:xfrm>
          <a:prstGeom xmlns:a="http://schemas.openxmlformats.org/drawingml/2006/main" prst="rect">
            <a:avLst/>
          </a:prstGeom>
        </p:spPr>
      </p:pic>
      <p:pic>
        <p:nvPicPr>
          <p:cNvPr id="30" name="图片 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86076bf30a47e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46673" y="4991100"/>
            <a:ext cx="3346704" cy="2514600"/>
          </a:xfrm>
          <a:prstGeom xmlns:a="http://schemas.openxmlformats.org/drawingml/2006/main" prst="rect">
            <a:avLst/>
          </a:prstGeom>
        </p:spPr>
      </p:pic>
      <p:pic>
        <p:nvPicPr>
          <p:cNvPr id="31" name="图片 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f414eecc784be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731167" y="4991100"/>
            <a:ext cx="3350290" cy="2514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9800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图片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f242d11fc14e7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51">
            <a:extLst xmlns:a="http://schemas.openxmlformats.org/drawingml/2006/main">
              <a:ext uri="{FF2B5EF4-FFF2-40B4-BE49-F238E27FC236}">
                <a16:creationId xmlns:a16="http://schemas.microsoft.com/office/drawing/2014/main" id="{BA6903C9-A928-4AB8-9BBB-F172B7C2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无人机领域的发泡部件配套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52">
            <a:extLst xmlns:a="http://schemas.openxmlformats.org/drawingml/2006/main">
              <a:ext uri="{FF2B5EF4-FFF2-40B4-BE49-F238E27FC236}">
                <a16:creationId xmlns:a16="http://schemas.microsoft.com/office/drawing/2014/main" id="{9AF12143-D9BF-492E-A4AF-FCD8CE6C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UAV COMPONENTS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53">
            <a:extLst xmlns:a="http://schemas.openxmlformats.org/drawingml/2006/main">
              <a:ext uri="{FF2B5EF4-FFF2-40B4-BE49-F238E27FC236}">
                <a16:creationId xmlns:a16="http://schemas.microsoft.com/office/drawing/2014/main" id="{C78283CF-62D0-4C0E-88F2-E820490AF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54">
            <a:extLst xmlns:a="http://schemas.openxmlformats.org/drawingml/2006/main">
              <a:ext uri="{FF2B5EF4-FFF2-40B4-BE49-F238E27FC236}">
                <a16:creationId xmlns:a16="http://schemas.microsoft.com/office/drawing/2014/main" id="{EDB22AC8-3E09-45EC-B6D8-B266585D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55">
            <a:extLst xmlns:a="http://schemas.openxmlformats.org/drawingml/2006/main">
              <a:ext uri="{FF2B5EF4-FFF2-40B4-BE49-F238E27FC236}">
                <a16:creationId xmlns:a16="http://schemas.microsoft.com/office/drawing/2014/main" id="{7488E77F-6FC7-4729-9FF3-7EC3F94C8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56">
            <a:extLst xmlns:a="http://schemas.openxmlformats.org/drawingml/2006/main">
              <a:ext uri="{FF2B5EF4-FFF2-40B4-BE49-F238E27FC236}">
                <a16:creationId xmlns:a16="http://schemas.microsoft.com/office/drawing/2014/main" id="{C7926772-FC9C-4F2A-A98A-06EAC73BA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面向航拍、智能配送及多用途小型运输等领域，结合客户项目提供发泡部件配套。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7" name="图片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36df997e344a0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10725" y="2352991"/>
            <a:ext cx="2238375" cy="5038092"/>
          </a:xfrm>
          <a:prstGeom xmlns:a="http://schemas.openxmlformats.org/drawingml/2006/main" prst="rect">
            <a:avLst/>
          </a:prstGeom>
        </p:spPr>
      </p:pic>
      <p:pic>
        <p:nvPicPr>
          <p:cNvPr id="28" name="图片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1626384f1f4a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020550" y="2356455"/>
            <a:ext cx="2514600" cy="5031165"/>
          </a:xfrm>
          <a:prstGeom xmlns:a="http://schemas.openxmlformats.org/drawingml/2006/main" prst="rect">
            <a:avLst/>
          </a:prstGeom>
        </p:spPr>
      </p:pic>
      <p:sp>
        <p:nvSpPr>
          <p:cNvPr id="10" name="text-157">
            <a:extLst xmlns:a="http://schemas.openxmlformats.org/drawingml/2006/main">
              <a:ext uri="{FF2B5EF4-FFF2-40B4-BE49-F238E27FC236}">
                <a16:creationId xmlns:a16="http://schemas.microsoft.com/office/drawing/2014/main" id="{EF865ADD-1201-4753-9B6B-3CB9B375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733675"/>
            <a:ext cx="7991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结构配合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58">
            <a:extLst xmlns:a="http://schemas.openxmlformats.org/drawingml/2006/main">
              <a:ext uri="{FF2B5EF4-FFF2-40B4-BE49-F238E27FC236}">
                <a16:creationId xmlns:a16="http://schemas.microsoft.com/office/drawing/2014/main" id="{8271CA18-7E7A-4B52-8705-B278A02E2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286125"/>
            <a:ext cx="79914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按客户图纸核对外形、安装接口与装配空间，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明确发泡件与加强件、连接件的配合要求。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159">
            <a:extLst xmlns:a="http://schemas.openxmlformats.org/drawingml/2006/main">
              <a:ext uri="{FF2B5EF4-FFF2-40B4-BE49-F238E27FC236}">
                <a16:creationId xmlns:a16="http://schemas.microsoft.com/office/drawing/2014/main" id="{90D86DC0-A8C0-4CA9-B813-4FEAD0841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524375"/>
            <a:ext cx="7991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轻量化与一致性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160">
            <a:extLst xmlns:a="http://schemas.openxmlformats.org/drawingml/2006/main">
              <a:ext uri="{FF2B5EF4-FFF2-40B4-BE49-F238E27FC236}">
                <a16:creationId xmlns:a16="http://schemas.microsoft.com/office/drawing/2014/main" id="{CEEF4803-2100-47F6-91C3-956E2DD1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076825"/>
            <a:ext cx="79914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结合材料牌号、成型密度和结构设计确定目标，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用首件与样品确认重量、尺寸及外观。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161">
            <a:extLst xmlns:a="http://schemas.openxmlformats.org/drawingml/2006/main">
              <a:ext uri="{FF2B5EF4-FFF2-40B4-BE49-F238E27FC236}">
                <a16:creationId xmlns:a16="http://schemas.microsoft.com/office/drawing/2014/main" id="{C275C64D-3C0D-4B73-A455-C60F278F4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315075"/>
            <a:ext cx="79914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交付边界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162">
            <a:extLst xmlns:a="http://schemas.openxmlformats.org/drawingml/2006/main">
              <a:ext uri="{FF2B5EF4-FFF2-40B4-BE49-F238E27FC236}">
                <a16:creationId xmlns:a16="http://schemas.microsoft.com/office/drawing/2014/main" id="{3177125C-8435-4E61-A4C3-12462B7FC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867525"/>
            <a:ext cx="79914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具体供货部件、后加工与装配范围按项目确认，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整机系统性能及运行能力另行验证。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163">
            <a:extLst xmlns:a="http://schemas.openxmlformats.org/drawingml/2006/main">
              <a:ext uri="{FF2B5EF4-FFF2-40B4-BE49-F238E27FC236}">
                <a16:creationId xmlns:a16="http://schemas.microsoft.com/office/drawing/2014/main" id="{29579379-7D3B-4BA1-B7C5-ED486BB0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右侧为原公司资料中的应用展示；技术对接内容为建议确认项。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8934755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图片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d542de854d418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64">
            <a:extLst xmlns:a="http://schemas.openxmlformats.org/drawingml/2006/main">
              <a:ext uri="{FF2B5EF4-FFF2-40B4-BE49-F238E27FC236}">
                <a16:creationId xmlns:a16="http://schemas.microsoft.com/office/drawing/2014/main" id="{DE91F8CF-733D-4105-93F6-709817693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工业缓冲包装与定制内衬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65">
            <a:extLst xmlns:a="http://schemas.openxmlformats.org/drawingml/2006/main">
              <a:ext uri="{FF2B5EF4-FFF2-40B4-BE49-F238E27FC236}">
                <a16:creationId xmlns:a16="http://schemas.microsoft.com/office/drawing/2014/main" id="{E9BFB4C9-2A97-4FDA-BC48-24F304057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PROTECTIVE PACKAGING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66">
            <a:extLst xmlns:a="http://schemas.openxmlformats.org/drawingml/2006/main">
              <a:ext uri="{FF2B5EF4-FFF2-40B4-BE49-F238E27FC236}">
                <a16:creationId xmlns:a16="http://schemas.microsoft.com/office/drawing/2014/main" id="{B1F0569C-F4D0-4399-B0CA-59B03CED5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67">
            <a:extLst xmlns:a="http://schemas.openxmlformats.org/drawingml/2006/main">
              <a:ext uri="{FF2B5EF4-FFF2-40B4-BE49-F238E27FC236}">
                <a16:creationId xmlns:a16="http://schemas.microsoft.com/office/drawing/2014/main" id="{F8D0A92F-76FB-4598-A074-BA045D317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68">
            <a:extLst xmlns:a="http://schemas.openxmlformats.org/drawingml/2006/main">
              <a:ext uri="{FF2B5EF4-FFF2-40B4-BE49-F238E27FC236}">
                <a16:creationId xmlns:a16="http://schemas.microsoft.com/office/drawing/2014/main" id="{6B4754C9-958C-4BA0-8D86-D6FBFC8A5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5" name="图片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bab2e63012408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7812" y="1771650"/>
            <a:ext cx="4408051" cy="2457450"/>
          </a:xfrm>
          <a:prstGeom xmlns:a="http://schemas.openxmlformats.org/drawingml/2006/main" prst="rect">
            <a:avLst/>
          </a:prstGeom>
        </p:spPr>
      </p:pic>
      <p:pic>
        <p:nvPicPr>
          <p:cNvPr id="26" name="图片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3e1929dbfc4b3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03277" y="4457700"/>
            <a:ext cx="3737122" cy="2800350"/>
          </a:xfrm>
          <a:prstGeom xmlns:a="http://schemas.openxmlformats.org/drawingml/2006/main" prst="rect">
            <a:avLst/>
          </a:prstGeom>
        </p:spPr>
      </p:pic>
      <p:sp>
        <p:nvSpPr>
          <p:cNvPr id="9" name="text-169">
            <a:extLst xmlns:a="http://schemas.openxmlformats.org/drawingml/2006/main">
              <a:ext uri="{FF2B5EF4-FFF2-40B4-BE49-F238E27FC236}">
                <a16:creationId xmlns:a16="http://schemas.microsoft.com/office/drawing/2014/main" id="{D98D1E2F-3C4E-4DD1-870A-122C9AC78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1924050"/>
            <a:ext cx="8039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包装设计需要的输入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70">
            <a:extLst xmlns:a="http://schemas.openxmlformats.org/drawingml/2006/main">
              <a:ext uri="{FF2B5EF4-FFF2-40B4-BE49-F238E27FC236}">
                <a16:creationId xmlns:a16="http://schemas.microsoft.com/office/drawing/2014/main" id="{BADB06AB-67E0-4869-8801-A1D6E5CC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2476500"/>
            <a:ext cx="80391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被包装物的尺寸、重量、重心和易损部位；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运输方式、装箱层数及周转使用要求。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171">
            <a:extLst xmlns:a="http://schemas.openxmlformats.org/drawingml/2006/main">
              <a:ext uri="{FF2B5EF4-FFF2-40B4-BE49-F238E27FC236}">
                <a16:creationId xmlns:a16="http://schemas.microsoft.com/office/drawing/2014/main" id="{82D54D02-8215-4177-9CF1-AFFBDB8E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3781425"/>
            <a:ext cx="8039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结构评估重点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172">
            <a:extLst xmlns:a="http://schemas.openxmlformats.org/drawingml/2006/main">
              <a:ext uri="{FF2B5EF4-FFF2-40B4-BE49-F238E27FC236}">
                <a16:creationId xmlns:a16="http://schemas.microsoft.com/office/drawing/2014/main" id="{64B16100-A3E8-4177-A570-667691CDC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4333875"/>
            <a:ext cx="80391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接触面与支撑位置、缓冲空间、拿取便利性，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以及包装件与外箱之间的配合关系。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173">
            <a:extLst xmlns:a="http://schemas.openxmlformats.org/drawingml/2006/main">
              <a:ext uri="{FF2B5EF4-FFF2-40B4-BE49-F238E27FC236}">
                <a16:creationId xmlns:a16="http://schemas.microsoft.com/office/drawing/2014/main" id="{3AD5F13B-DAF0-4339-A15F-768808F2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5648325"/>
            <a:ext cx="8039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样品验证与验收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174">
            <a:extLst xmlns:a="http://schemas.openxmlformats.org/drawingml/2006/main">
              <a:ext uri="{FF2B5EF4-FFF2-40B4-BE49-F238E27FC236}">
                <a16:creationId xmlns:a16="http://schemas.microsoft.com/office/drawing/2014/main" id="{F14C7E51-EFCC-42B1-AA08-BAC25188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6200775"/>
            <a:ext cx="80391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按约定工况验证装配、保护与周转表现；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跌落、振动或压缩等测试按项目需要安排。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175">
            <a:extLst xmlns:a="http://schemas.openxmlformats.org/drawingml/2006/main">
              <a:ext uri="{FF2B5EF4-FFF2-40B4-BE49-F238E27FC236}">
                <a16:creationId xmlns:a16="http://schemas.microsoft.com/office/drawing/2014/main" id="{073D8272-DCA4-4824-B8AB-D93AD62DA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应用方案示意；专项包装测试能力、执行方和判定标准按项目确认。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3623905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图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af328e876427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76">
            <a:extLst xmlns:a="http://schemas.openxmlformats.org/drawingml/2006/main">
              <a:ext uri="{FF2B5EF4-FFF2-40B4-BE49-F238E27FC236}">
                <a16:creationId xmlns:a16="http://schemas.microsoft.com/office/drawing/2014/main" id="{EBE0B585-5AE0-46EB-8DAE-537FAF2AC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汽车及功能性发泡制品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77">
            <a:extLst xmlns:a="http://schemas.openxmlformats.org/drawingml/2006/main">
              <a:ext uri="{FF2B5EF4-FFF2-40B4-BE49-F238E27FC236}">
                <a16:creationId xmlns:a16="http://schemas.microsoft.com/office/drawing/2014/main" id="{76DDCACE-9B35-4DBF-854E-1937B901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FUNCTIONAL COMPONENTS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78">
            <a:extLst xmlns:a="http://schemas.openxmlformats.org/drawingml/2006/main">
              <a:ext uri="{FF2B5EF4-FFF2-40B4-BE49-F238E27FC236}">
                <a16:creationId xmlns:a16="http://schemas.microsoft.com/office/drawing/2014/main" id="{00ACB606-BD06-4333-AEA0-3D47660D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79">
            <a:extLst xmlns:a="http://schemas.openxmlformats.org/drawingml/2006/main">
              <a:ext uri="{FF2B5EF4-FFF2-40B4-BE49-F238E27FC236}">
                <a16:creationId xmlns:a16="http://schemas.microsoft.com/office/drawing/2014/main" id="{BA4821F8-FBCE-461B-9106-BC7FD3D69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80">
            <a:extLst xmlns:a="http://schemas.openxmlformats.org/drawingml/2006/main">
              <a:ext uri="{FF2B5EF4-FFF2-40B4-BE49-F238E27FC236}">
                <a16:creationId xmlns:a16="http://schemas.microsoft.com/office/drawing/2014/main" id="{1057BC99-F707-49B4-9ECE-9EE9DFC43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81">
            <a:extLst xmlns:a="http://schemas.openxmlformats.org/drawingml/2006/main">
              <a:ext uri="{FF2B5EF4-FFF2-40B4-BE49-F238E27FC236}">
                <a16:creationId xmlns:a16="http://schemas.microsoft.com/office/drawing/2014/main" id="{8C6CEEAB-B94D-4D69-B1AD-7BF63C5A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现有产品资料覆盖座椅类配件及异形结构制品，按客户图纸和使用要求开展定制配套。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3" name="图片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6382bff30643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83494" y="2543175"/>
            <a:ext cx="1671638" cy="2228850"/>
          </a:xfrm>
          <a:prstGeom xmlns:a="http://schemas.openxmlformats.org/drawingml/2006/main" prst="rect">
            <a:avLst/>
          </a:prstGeom>
        </p:spPr>
      </p:pic>
      <p:sp>
        <p:nvSpPr>
          <p:cNvPr id="9" name="text-182">
            <a:extLst xmlns:a="http://schemas.openxmlformats.org/drawingml/2006/main">
              <a:ext uri="{FF2B5EF4-FFF2-40B4-BE49-F238E27FC236}">
                <a16:creationId xmlns:a16="http://schemas.microsoft.com/office/drawing/2014/main" id="{372DCE9D-D7E0-4DAD-A733-AC455CF6F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43225"/>
            <a:ext cx="3409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座椅类发泡配件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83">
            <a:extLst xmlns:a="http://schemas.openxmlformats.org/drawingml/2006/main">
              <a:ext uri="{FF2B5EF4-FFF2-40B4-BE49-F238E27FC236}">
                <a16:creationId xmlns:a16="http://schemas.microsoft.com/office/drawing/2014/main" id="{2A3E1910-DE9E-4D7D-A496-BEF7256AC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648075"/>
            <a:ext cx="3409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外形、支撑与装配关系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6" name="图片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152f9e8e3c459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44554" y="2543175"/>
            <a:ext cx="1694166" cy="2228850"/>
          </a:xfrm>
          <a:prstGeom xmlns:a="http://schemas.openxmlformats.org/drawingml/2006/main" prst="rect">
            <a:avLst/>
          </a:prstGeom>
        </p:spPr>
      </p:pic>
      <p:sp>
        <p:nvSpPr>
          <p:cNvPr id="12" name="text-184">
            <a:extLst xmlns:a="http://schemas.openxmlformats.org/drawingml/2006/main">
              <a:ext uri="{FF2B5EF4-FFF2-40B4-BE49-F238E27FC236}">
                <a16:creationId xmlns:a16="http://schemas.microsoft.com/office/drawing/2014/main" id="{4A225A36-CFA2-4DFA-A92F-59DC1928B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2943225"/>
            <a:ext cx="3409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结构配套制品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185">
            <a:extLst xmlns:a="http://schemas.openxmlformats.org/drawingml/2006/main">
              <a:ext uri="{FF2B5EF4-FFF2-40B4-BE49-F238E27FC236}">
                <a16:creationId xmlns:a16="http://schemas.microsoft.com/office/drawing/2014/main" id="{5B421E0F-E817-4775-B514-6079A5EE1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3648075"/>
            <a:ext cx="3409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孔位、接口与边缘细节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9" name="图片 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48acf68f5242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5155156"/>
            <a:ext cx="2790825" cy="2091238"/>
          </a:xfrm>
          <a:prstGeom xmlns:a="http://schemas.openxmlformats.org/drawingml/2006/main" prst="rect">
            <a:avLst/>
          </a:prstGeom>
        </p:spPr>
      </p:pic>
      <p:sp>
        <p:nvSpPr>
          <p:cNvPr id="15" name="text-186">
            <a:extLst xmlns:a="http://schemas.openxmlformats.org/drawingml/2006/main">
              <a:ext uri="{FF2B5EF4-FFF2-40B4-BE49-F238E27FC236}">
                <a16:creationId xmlns:a16="http://schemas.microsoft.com/office/drawing/2014/main" id="{4446F323-2C79-4671-850B-C41DC064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486400"/>
            <a:ext cx="3409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异形结构配件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187">
            <a:extLst xmlns:a="http://schemas.openxmlformats.org/drawingml/2006/main">
              <a:ext uri="{FF2B5EF4-FFF2-40B4-BE49-F238E27FC236}">
                <a16:creationId xmlns:a16="http://schemas.microsoft.com/office/drawing/2014/main" id="{6CC599D6-24AE-4586-A9C9-93117E33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6191250"/>
            <a:ext cx="3409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凹槽、局部厚度与脱模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2" name="图片 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8d073ad44e44d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96225" y="5152330"/>
            <a:ext cx="2790825" cy="2096890"/>
          </a:xfrm>
          <a:prstGeom xmlns:a="http://schemas.openxmlformats.org/drawingml/2006/main" prst="rect">
            <a:avLst/>
          </a:prstGeom>
        </p:spPr>
      </p:pic>
      <p:sp>
        <p:nvSpPr>
          <p:cNvPr id="18" name="text-188">
            <a:extLst xmlns:a="http://schemas.openxmlformats.org/drawingml/2006/main">
              <a:ext uri="{FF2B5EF4-FFF2-40B4-BE49-F238E27FC236}">
                <a16:creationId xmlns:a16="http://schemas.microsoft.com/office/drawing/2014/main" id="{5A0A15F0-5EDE-44B1-864E-7C282372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5486400"/>
            <a:ext cx="3409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功能性成型制品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189">
            <a:extLst xmlns:a="http://schemas.openxmlformats.org/drawingml/2006/main">
              <a:ext uri="{FF2B5EF4-FFF2-40B4-BE49-F238E27FC236}">
                <a16:creationId xmlns:a16="http://schemas.microsoft.com/office/drawing/2014/main" id="{4086DDF6-C757-4C36-AAE4-BF9DFD9B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39475" y="6191250"/>
            <a:ext cx="34099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受力位置与使用环境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-190">
            <a:extLst xmlns:a="http://schemas.openxmlformats.org/drawingml/2006/main">
              <a:ext uri="{FF2B5EF4-FFF2-40B4-BE49-F238E27FC236}">
                <a16:creationId xmlns:a16="http://schemas.microsoft.com/office/drawing/2014/main" id="{B38EF4DD-D35A-4245-B1BF-F45AAD08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图片为产品展示。安全、阻燃及其他专项要求须依据具体材料和适用测试确认。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1882923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3" name="图片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1c6d3ee1bf406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91">
            <a:extLst xmlns:a="http://schemas.openxmlformats.org/drawingml/2006/main">
              <a:ext uri="{FF2B5EF4-FFF2-40B4-BE49-F238E27FC236}">
                <a16:creationId xmlns:a16="http://schemas.microsoft.com/office/drawing/2014/main" id="{73CB57E6-3E82-4384-AA48-E151C53A4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从图纸评估到量产衔接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192">
            <a:extLst xmlns:a="http://schemas.openxmlformats.org/drawingml/2006/main">
              <a:ext uri="{FF2B5EF4-FFF2-40B4-BE49-F238E27FC236}">
                <a16:creationId xmlns:a16="http://schemas.microsoft.com/office/drawing/2014/main" id="{F720F06C-9376-4B32-9E8C-D9E8EC43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PROJECT DEVELOPMENT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193">
            <a:extLst xmlns:a="http://schemas.openxmlformats.org/drawingml/2006/main">
              <a:ext uri="{FF2B5EF4-FFF2-40B4-BE49-F238E27FC236}">
                <a16:creationId xmlns:a16="http://schemas.microsoft.com/office/drawing/2014/main" id="{557BF9B0-30B2-42DA-837B-60FEAEA00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194">
            <a:extLst xmlns:a="http://schemas.openxmlformats.org/drawingml/2006/main">
              <a:ext uri="{FF2B5EF4-FFF2-40B4-BE49-F238E27FC236}">
                <a16:creationId xmlns:a16="http://schemas.microsoft.com/office/drawing/2014/main" id="{A0C4E047-A33E-422E-9815-63C15E79A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195">
            <a:extLst xmlns:a="http://schemas.openxmlformats.org/drawingml/2006/main">
              <a:ext uri="{FF2B5EF4-FFF2-40B4-BE49-F238E27FC236}">
                <a16:creationId xmlns:a16="http://schemas.microsoft.com/office/drawing/2014/main" id="{11E2A900-D2DF-4F5A-A091-6B7C9C1B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196">
            <a:extLst xmlns:a="http://schemas.openxmlformats.org/drawingml/2006/main">
              <a:ext uri="{FF2B5EF4-FFF2-40B4-BE49-F238E27FC236}">
                <a16:creationId xmlns:a16="http://schemas.microsoft.com/office/drawing/2014/main" id="{201F017C-F428-4D67-B171-F5FE1876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模具与发泡制造团队围绕同一版图纸、样品及验收要求协作。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8C40907-8B55-4E32-A389-4CF2805F7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95575"/>
            <a:ext cx="2552700" cy="1752600"/>
          </a:xfrm>
          <a:prstGeom xmlns:a="http://schemas.openxmlformats.org/drawingml/2006/main" prst="roundRect">
            <a:avLst>
              <a:gd name="adj" fmla="val 489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197">
            <a:extLst xmlns:a="http://schemas.openxmlformats.org/drawingml/2006/main">
              <a:ext uri="{FF2B5EF4-FFF2-40B4-BE49-F238E27FC236}">
                <a16:creationId xmlns:a16="http://schemas.microsoft.com/office/drawing/2014/main" id="{452A54FE-11CB-474E-B791-91404F17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需求评估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198">
            <a:extLst xmlns:a="http://schemas.openxmlformats.org/drawingml/2006/main">
              <a:ext uri="{FF2B5EF4-FFF2-40B4-BE49-F238E27FC236}">
                <a16:creationId xmlns:a16="http://schemas.microsoft.com/office/drawing/2014/main" id="{DE1B6D13-57E9-4412-954E-F756CC38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34327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用途、数量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图纸及关键要求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4B0D97DC-7439-4A5E-86BC-93804F4D6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695575"/>
            <a:ext cx="2552700" cy="1752600"/>
          </a:xfrm>
          <a:prstGeom xmlns:a="http://schemas.openxmlformats.org/drawingml/2006/main" prst="roundRect">
            <a:avLst>
              <a:gd name="adj" fmla="val 489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199">
            <a:extLst xmlns:a="http://schemas.openxmlformats.org/drawingml/2006/main">
              <a:ext uri="{FF2B5EF4-FFF2-40B4-BE49-F238E27FC236}">
                <a16:creationId xmlns:a16="http://schemas.microsoft.com/office/drawing/2014/main" id="{81664DE6-C4A4-4783-96FF-8B3723D8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876550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方案与模具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00">
            <a:extLst xmlns:a="http://schemas.openxmlformats.org/drawingml/2006/main">
              <a:ext uri="{FF2B5EF4-FFF2-40B4-BE49-F238E27FC236}">
                <a16:creationId xmlns:a16="http://schemas.microsoft.com/office/drawing/2014/main" id="{1532894B-6914-4875-823E-044BF7F3B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34327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材料、结构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模具与加工方案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5F16114-E710-44EC-9884-F093A13CE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695575"/>
            <a:ext cx="2552700" cy="1752600"/>
          </a:xfrm>
          <a:prstGeom xmlns:a="http://schemas.openxmlformats.org/drawingml/2006/main" prst="roundRect">
            <a:avLst>
              <a:gd name="adj" fmla="val 4891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15" name="text-201">
            <a:extLst xmlns:a="http://schemas.openxmlformats.org/drawingml/2006/main">
              <a:ext uri="{FF2B5EF4-FFF2-40B4-BE49-F238E27FC236}">
                <a16:creationId xmlns:a16="http://schemas.microsoft.com/office/drawing/2014/main" id="{C2C71CE9-421F-46A5-9C41-9C9C61B6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76550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试模与修正</a:t>
            </a:r>
            <a:endParaRPr sz="21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202">
            <a:extLst xmlns:a="http://schemas.openxmlformats.org/drawingml/2006/main">
              <a:ext uri="{FF2B5EF4-FFF2-40B4-BE49-F238E27FC236}">
                <a16:creationId xmlns:a16="http://schemas.microsoft.com/office/drawing/2014/main" id="{C6AE5DBE-0581-45BC-9292-FFAF3287E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34327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工艺试验</a:t>
            </a:r>
            <a:endParaRPr sz="180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8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尺寸和外观评估</a:t>
            </a:r>
            <a:endParaRPr sz="180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D5906333-98F3-455C-A742-B2F4B13CE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695575"/>
            <a:ext cx="2552700" cy="1752600"/>
          </a:xfrm>
          <a:prstGeom xmlns:a="http://schemas.openxmlformats.org/drawingml/2006/main" prst="roundRect">
            <a:avLst>
              <a:gd name="adj" fmla="val 489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203">
            <a:extLst xmlns:a="http://schemas.openxmlformats.org/drawingml/2006/main">
              <a:ext uri="{FF2B5EF4-FFF2-40B4-BE49-F238E27FC236}">
                <a16:creationId xmlns:a16="http://schemas.microsoft.com/office/drawing/2014/main" id="{D85A797D-F396-4C73-9967-3C5A4DF9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876550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样品确认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204">
            <a:extLst xmlns:a="http://schemas.openxmlformats.org/drawingml/2006/main">
              <a:ext uri="{FF2B5EF4-FFF2-40B4-BE49-F238E27FC236}">
                <a16:creationId xmlns:a16="http://schemas.microsoft.com/office/drawing/2014/main" id="{6ACA46CD-4772-4EF4-82DD-73474912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34327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样品、测量结果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客户验收意见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ABAB4ACA-7EC3-42E7-A1F2-E48FEAC0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2695575"/>
            <a:ext cx="2552700" cy="1752600"/>
          </a:xfrm>
          <a:prstGeom xmlns:a="http://schemas.openxmlformats.org/drawingml/2006/main" prst="roundRect">
            <a:avLst>
              <a:gd name="adj" fmla="val 4891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1" name="text-205">
            <a:extLst xmlns:a="http://schemas.openxmlformats.org/drawingml/2006/main">
              <a:ext uri="{FF2B5EF4-FFF2-40B4-BE49-F238E27FC236}">
                <a16:creationId xmlns:a16="http://schemas.microsoft.com/office/drawing/2014/main" id="{46A192A5-187A-4CB0-8E86-3F5ED259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34850" y="2876550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量产衔接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206">
            <a:extLst xmlns:a="http://schemas.openxmlformats.org/drawingml/2006/main">
              <a:ext uri="{FF2B5EF4-FFF2-40B4-BE49-F238E27FC236}">
                <a16:creationId xmlns:a16="http://schemas.microsoft.com/office/drawing/2014/main" id="{E948DA95-2A73-467F-AB2C-73A126D7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75" y="334327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工艺和检验文件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排产与交付安排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35" name="直接箭头连接符 53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276600" y="3571875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36" name="直接箭头连接符 54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6096000" y="3571875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37" name="直接箭头连接符 55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8915400" y="3571875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38" name="直接箭头连接符 56"/>
          <p:cNvCxnSpPr>
            <a:stCxn xmlns:a="http://schemas.openxmlformats.org/drawingml/2006/main" id="17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>
            <a:off x="11734800" y="3571875"/>
            <a:ext cx="2667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7" name="text-207">
            <a:extLst xmlns:a="http://schemas.openxmlformats.org/drawingml/2006/main">
              <a:ext uri="{FF2B5EF4-FFF2-40B4-BE49-F238E27FC236}">
                <a16:creationId xmlns:a16="http://schemas.microsoft.com/office/drawing/2014/main" id="{945A2F06-0EB1-468D-8030-637E2AD3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276850"/>
            <a:ext cx="66579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技术交付物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-208">
            <a:extLst xmlns:a="http://schemas.openxmlformats.org/drawingml/2006/main">
              <a:ext uri="{FF2B5EF4-FFF2-40B4-BE49-F238E27FC236}">
                <a16:creationId xmlns:a16="http://schemas.microsoft.com/office/drawing/2014/main" id="{0167BF5E-01B7-4D94-AF78-1EB955699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829300"/>
            <a:ext cx="66579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确认图纸、模具版本、样品及检验项目。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发现结构或工艺限制时，提出调整并取得确认。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text-209">
            <a:extLst xmlns:a="http://schemas.openxmlformats.org/drawingml/2006/main">
              <a:ext uri="{FF2B5EF4-FFF2-40B4-BE49-F238E27FC236}">
                <a16:creationId xmlns:a16="http://schemas.microsoft.com/office/drawing/2014/main" id="{865787F9-FCF8-4539-AE2E-7A27259A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5276850"/>
            <a:ext cx="6619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项目控制点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-210">
            <a:extLst xmlns:a="http://schemas.openxmlformats.org/drawingml/2006/main">
              <a:ext uri="{FF2B5EF4-FFF2-40B4-BE49-F238E27FC236}">
                <a16:creationId xmlns:a16="http://schemas.microsoft.com/office/drawing/2014/main" id="{CA0C2425-8836-4A42-BDD9-F9EA9084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5829300"/>
            <a:ext cx="6619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需求变更及时同步到技术、生产与品质。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样品通过后，再确认批量供货条件及交期。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-211">
            <a:extLst xmlns:a="http://schemas.openxmlformats.org/drawingml/2006/main">
              <a:ext uri="{FF2B5EF4-FFF2-40B4-BE49-F238E27FC236}">
                <a16:creationId xmlns:a16="http://schemas.microsoft.com/office/drawing/2014/main" id="{A0EFD7FB-8D0A-4EE5-89F0-1DFED5941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项目开发方案，具体开发周期、验收节点及资料交付范围按双方确认执行。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4735066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图片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0fe4f04eeb418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212">
            <a:extLst xmlns:a="http://schemas.openxmlformats.org/drawingml/2006/main">
              <a:ext uri="{FF2B5EF4-FFF2-40B4-BE49-F238E27FC236}">
                <a16:creationId xmlns:a16="http://schemas.microsoft.com/office/drawing/2014/main" id="{66C04808-5557-433D-ABF4-35A6F470B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模具设计与可制造性评估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13">
            <a:extLst xmlns:a="http://schemas.openxmlformats.org/drawingml/2006/main">
              <a:ext uri="{FF2B5EF4-FFF2-40B4-BE49-F238E27FC236}">
                <a16:creationId xmlns:a16="http://schemas.microsoft.com/office/drawing/2014/main" id="{11A22C54-2B89-4D78-B78A-A02EB2AFD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TOOLING &amp; DESIGN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214">
            <a:extLst xmlns:a="http://schemas.openxmlformats.org/drawingml/2006/main">
              <a:ext uri="{FF2B5EF4-FFF2-40B4-BE49-F238E27FC236}">
                <a16:creationId xmlns:a16="http://schemas.microsoft.com/office/drawing/2014/main" id="{C22EF254-8B66-4534-B711-6A0991F3D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215">
            <a:extLst xmlns:a="http://schemas.openxmlformats.org/drawingml/2006/main">
              <a:ext uri="{FF2B5EF4-FFF2-40B4-BE49-F238E27FC236}">
                <a16:creationId xmlns:a16="http://schemas.microsoft.com/office/drawing/2014/main" id="{AEE3533B-E9B9-4090-BFA0-AB8E69A46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216">
            <a:extLst xmlns:a="http://schemas.openxmlformats.org/drawingml/2006/main">
              <a:ext uri="{FF2B5EF4-FFF2-40B4-BE49-F238E27FC236}">
                <a16:creationId xmlns:a16="http://schemas.microsoft.com/office/drawing/2014/main" id="{F5765C0E-F1B2-4F4A-9C5A-FD965D252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217">
            <a:extLst xmlns:a="http://schemas.openxmlformats.org/drawingml/2006/main">
              <a:ext uri="{FF2B5EF4-FFF2-40B4-BE49-F238E27FC236}">
                <a16:creationId xmlns:a16="http://schemas.microsoft.com/office/drawing/2014/main" id="{93F2F24E-89C1-4817-A9F7-3D305D9C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发泡件的尺寸、外观和加工稳定性，需要产品结构、模具布置与成型工艺共同配合。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3" name="图片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b2b07d750746b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0723" y="2609850"/>
            <a:ext cx="4313630" cy="3238500"/>
          </a:xfrm>
          <a:prstGeom xmlns:a="http://schemas.openxmlformats.org/drawingml/2006/main" prst="rect">
            <a:avLst/>
          </a:prstGeom>
        </p:spPr>
      </p:pic>
      <p:sp>
        <p:nvSpPr>
          <p:cNvPr id="9" name="text-218">
            <a:extLst xmlns:a="http://schemas.openxmlformats.org/drawingml/2006/main">
              <a:ext uri="{FF2B5EF4-FFF2-40B4-BE49-F238E27FC236}">
                <a16:creationId xmlns:a16="http://schemas.microsoft.com/office/drawing/2014/main" id="{C23356E9-7C01-4FB0-AC0B-B9957F6FA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96000"/>
            <a:ext cx="489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铝合金模具与CNC加工配套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219">
            <a:extLst xmlns:a="http://schemas.openxmlformats.org/drawingml/2006/main">
              <a:ext uri="{FF2B5EF4-FFF2-40B4-BE49-F238E27FC236}">
                <a16:creationId xmlns:a16="http://schemas.microsoft.com/office/drawing/2014/main" id="{4E0B25EC-B85E-439E-97F8-363B224A9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753225"/>
            <a:ext cx="48482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对照产品图纸评估模具方案，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通过试模确认实际制造条件。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220">
            <a:extLst xmlns:a="http://schemas.openxmlformats.org/drawingml/2006/main">
              <a:ext uri="{FF2B5EF4-FFF2-40B4-BE49-F238E27FC236}">
                <a16:creationId xmlns:a16="http://schemas.microsoft.com/office/drawing/2014/main" id="{EC98C4F7-D873-4F09-95C6-25A2A6CCA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571750"/>
            <a:ext cx="8286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28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221">
            <a:extLst xmlns:a="http://schemas.openxmlformats.org/drawingml/2006/main">
              <a:ext uri="{FF2B5EF4-FFF2-40B4-BE49-F238E27FC236}">
                <a16:creationId xmlns:a16="http://schemas.microsoft.com/office/drawing/2014/main" id="{024ABF00-7D53-4324-BE5E-4A1561FFD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2590800"/>
            <a:ext cx="73056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壁厚与局部细节</a:t>
            </a:r>
            <a:endParaRPr sz="22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22">
            <a:extLst xmlns:a="http://schemas.openxmlformats.org/drawingml/2006/main">
              <a:ext uri="{FF2B5EF4-FFF2-40B4-BE49-F238E27FC236}">
                <a16:creationId xmlns:a16="http://schemas.microsoft.com/office/drawing/2014/main" id="{7506A894-235F-45B2-AA53-ED647776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3105150"/>
            <a:ext cx="73056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结合珠粒尺寸评估薄壁、深腔与转角。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223">
            <a:extLst xmlns:a="http://schemas.openxmlformats.org/drawingml/2006/main">
              <a:ext uri="{FF2B5EF4-FFF2-40B4-BE49-F238E27FC236}">
                <a16:creationId xmlns:a16="http://schemas.microsoft.com/office/drawing/2014/main" id="{8CCA0178-98CE-4D60-9ED4-3770AFCB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838575"/>
            <a:ext cx="8286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28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224">
            <a:extLst xmlns:a="http://schemas.openxmlformats.org/drawingml/2006/main">
              <a:ext uri="{FF2B5EF4-FFF2-40B4-BE49-F238E27FC236}">
                <a16:creationId xmlns:a16="http://schemas.microsoft.com/office/drawing/2014/main" id="{3B8E301C-E1D7-4694-AC62-A72DCC71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3857625"/>
            <a:ext cx="73056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进料与排汽布置</a:t>
            </a:r>
            <a:endParaRPr sz="22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225">
            <a:extLst xmlns:a="http://schemas.openxmlformats.org/drawingml/2006/main">
              <a:ext uri="{FF2B5EF4-FFF2-40B4-BE49-F238E27FC236}">
                <a16:creationId xmlns:a16="http://schemas.microsoft.com/office/drawing/2014/main" id="{4B7319CD-DB3D-4251-9F0E-D90018329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4371975"/>
            <a:ext cx="73056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考虑充填路径、通汽排气和外观面位置。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226">
            <a:extLst xmlns:a="http://schemas.openxmlformats.org/drawingml/2006/main">
              <a:ext uri="{FF2B5EF4-FFF2-40B4-BE49-F238E27FC236}">
                <a16:creationId xmlns:a16="http://schemas.microsoft.com/office/drawing/2014/main" id="{2D7C77C2-30C9-4E0C-B0EC-4DC14110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105400"/>
            <a:ext cx="8286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28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-227">
            <a:extLst xmlns:a="http://schemas.openxmlformats.org/drawingml/2006/main">
              <a:ext uri="{FF2B5EF4-FFF2-40B4-BE49-F238E27FC236}">
                <a16:creationId xmlns:a16="http://schemas.microsoft.com/office/drawing/2014/main" id="{3A33F3F9-4596-4C88-A35B-1DF8D505C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5124450"/>
            <a:ext cx="73056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分型与脱模</a:t>
            </a:r>
            <a:endParaRPr sz="22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228">
            <a:extLst xmlns:a="http://schemas.openxmlformats.org/drawingml/2006/main">
              <a:ext uri="{FF2B5EF4-FFF2-40B4-BE49-F238E27FC236}">
                <a16:creationId xmlns:a16="http://schemas.microsoft.com/office/drawing/2014/main" id="{B40790F1-D1ED-463C-A604-D5147CB9F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5638800"/>
            <a:ext cx="73056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评估分型面、脱模方向及顶出位置。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-229">
            <a:extLst xmlns:a="http://schemas.openxmlformats.org/drawingml/2006/main">
              <a:ext uri="{FF2B5EF4-FFF2-40B4-BE49-F238E27FC236}">
                <a16:creationId xmlns:a16="http://schemas.microsoft.com/office/drawing/2014/main" id="{98C2470F-F446-4DCA-BBFF-946757F13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6372225"/>
            <a:ext cx="8286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8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28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-230">
            <a:extLst xmlns:a="http://schemas.openxmlformats.org/drawingml/2006/main">
              <a:ext uri="{FF2B5EF4-FFF2-40B4-BE49-F238E27FC236}">
                <a16:creationId xmlns:a16="http://schemas.microsoft.com/office/drawing/2014/main" id="{D39FE8F1-7F1B-4ECF-ACF8-115C7ADA9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6391275"/>
            <a:ext cx="73056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收缩与尺寸验收</a:t>
            </a:r>
            <a:endParaRPr sz="22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231">
            <a:extLst xmlns:a="http://schemas.openxmlformats.org/drawingml/2006/main">
              <a:ext uri="{FF2B5EF4-FFF2-40B4-BE49-F238E27FC236}">
                <a16:creationId xmlns:a16="http://schemas.microsoft.com/office/drawing/2014/main" id="{EC200E54-4EEE-4344-AE94-82AD4412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6905625"/>
            <a:ext cx="73056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按材料、结构和实际工艺验证收缩与公差。</a:t>
            </a:r>
            <a:endParaRPr sz="18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text-232">
            <a:extLst xmlns:a="http://schemas.openxmlformats.org/drawingml/2006/main">
              <a:ext uri="{FF2B5EF4-FFF2-40B4-BE49-F238E27FC236}">
                <a16:creationId xmlns:a16="http://schemas.microsoft.com/office/drawing/2014/main" id="{EDF7383A-0127-4D22-B097-E3CCCB6DD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行业设计参考：JSP《Basic Design Guide》。具体公差与模具参数以产品验证为准。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9726133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图片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d27ab5328a44e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233">
            <a:extLst xmlns:a="http://schemas.openxmlformats.org/drawingml/2006/main">
              <a:ext uri="{FF2B5EF4-FFF2-40B4-BE49-F238E27FC236}">
                <a16:creationId xmlns:a16="http://schemas.microsoft.com/office/drawing/2014/main" id="{11D1E0C3-6BD1-4176-8472-342F590B2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成型设备与现场生产配套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34">
            <a:extLst xmlns:a="http://schemas.openxmlformats.org/drawingml/2006/main">
              <a:ext uri="{FF2B5EF4-FFF2-40B4-BE49-F238E27FC236}">
                <a16:creationId xmlns:a16="http://schemas.microsoft.com/office/drawing/2014/main" id="{1BFE6C64-2F73-416C-B157-A125C80E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EQUIPMENT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235">
            <a:extLst xmlns:a="http://schemas.openxmlformats.org/drawingml/2006/main">
              <a:ext uri="{FF2B5EF4-FFF2-40B4-BE49-F238E27FC236}">
                <a16:creationId xmlns:a16="http://schemas.microsoft.com/office/drawing/2014/main" id="{2C49ED52-0B43-4C1A-83D1-8CEAA7414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236">
            <a:extLst xmlns:a="http://schemas.openxmlformats.org/drawingml/2006/main">
              <a:ext uri="{FF2B5EF4-FFF2-40B4-BE49-F238E27FC236}">
                <a16:creationId xmlns:a16="http://schemas.microsoft.com/office/drawing/2014/main" id="{DBA68961-B222-4A6F-A44B-10562EA8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237">
            <a:extLst xmlns:a="http://schemas.openxmlformats.org/drawingml/2006/main">
              <a:ext uri="{FF2B5EF4-FFF2-40B4-BE49-F238E27FC236}">
                <a16:creationId xmlns:a16="http://schemas.microsoft.com/office/drawing/2014/main" id="{4291C238-7197-491C-B6B2-64B98E344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3" name="图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65f3fa3e3f4575"/>
          <a:srcRect xmlns:a="http://schemas.openxmlformats.org/drawingml/2006/main" l="0" t="7267" r="0" b="72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1724025"/>
            <a:ext cx="8696325" cy="5572125"/>
          </a:xfrm>
          <a:prstGeom xmlns:a="http://schemas.openxmlformats.org/drawingml/2006/main" prst="rect">
            <a:avLst/>
          </a:prstGeom>
        </p:spPr>
      </p:pic>
      <p:sp>
        <p:nvSpPr>
          <p:cNvPr id="8" name="text-238">
            <a:extLst xmlns:a="http://schemas.openxmlformats.org/drawingml/2006/main">
              <a:ext uri="{FF2B5EF4-FFF2-40B4-BE49-F238E27FC236}">
                <a16:creationId xmlns:a16="http://schemas.microsoft.com/office/drawing/2014/main" id="{E78D265A-4ECD-4A78-B7F5-55BEF5B4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1809750"/>
            <a:ext cx="44958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9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59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16台</a:t>
            </a:r>
            <a:endParaRPr sz="59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239">
            <a:extLst xmlns:a="http://schemas.openxmlformats.org/drawingml/2006/main">
              <a:ext uri="{FF2B5EF4-FFF2-40B4-BE49-F238E27FC236}">
                <a16:creationId xmlns:a16="http://schemas.microsoft.com/office/drawing/2014/main" id="{BCA7A44C-09EB-4088-8EF3-D592D5A8A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2924175"/>
            <a:ext cx="4410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4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成型设备</a:t>
            </a:r>
            <a:endParaRPr sz="24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240">
            <a:extLst xmlns:a="http://schemas.openxmlformats.org/drawingml/2006/main">
              <a:ext uri="{FF2B5EF4-FFF2-40B4-BE49-F238E27FC236}">
                <a16:creationId xmlns:a16="http://schemas.microsoft.com/office/drawing/2014/main" id="{096965C6-8C1C-47C1-BB78-18CCA959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943350"/>
            <a:ext cx="44672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设备与模具匹配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241">
            <a:extLst xmlns:a="http://schemas.openxmlformats.org/drawingml/2006/main">
              <a:ext uri="{FF2B5EF4-FFF2-40B4-BE49-F238E27FC236}">
                <a16:creationId xmlns:a16="http://schemas.microsoft.com/office/drawing/2014/main" id="{852A1F13-34B8-435B-9171-101B70991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495800"/>
            <a:ext cx="44672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按产品外形、模具尺寸及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工艺需求确定机台安排。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242">
            <a:extLst xmlns:a="http://schemas.openxmlformats.org/drawingml/2006/main">
              <a:ext uri="{FF2B5EF4-FFF2-40B4-BE49-F238E27FC236}">
                <a16:creationId xmlns:a16="http://schemas.microsoft.com/office/drawing/2014/main" id="{A8970842-3DF9-4320-BA70-CDA459D5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5829300"/>
            <a:ext cx="44672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生产准备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43">
            <a:extLst xmlns:a="http://schemas.openxmlformats.org/drawingml/2006/main">
              <a:ext uri="{FF2B5EF4-FFF2-40B4-BE49-F238E27FC236}">
                <a16:creationId xmlns:a16="http://schemas.microsoft.com/office/drawing/2014/main" id="{66A3EB8D-39D4-4271-A70E-2136FFD43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6381750"/>
            <a:ext cx="44672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结合工单核对原料与模具，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确认机台状态和作业要求。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244">
            <a:extLst xmlns:a="http://schemas.openxmlformats.org/drawingml/2006/main">
              <a:ext uri="{FF2B5EF4-FFF2-40B4-BE49-F238E27FC236}">
                <a16:creationId xmlns:a16="http://schemas.microsoft.com/office/drawing/2014/main" id="{4C86E045-F2B3-402C-B2F6-C6547D58A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广西翔丰生产现场。实际单班产量与成型周期取决于产品、模穴及工艺条件。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419335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2" name="图片 5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ad437b05845e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245">
            <a:extLst xmlns:a="http://schemas.openxmlformats.org/drawingml/2006/main">
              <a:ext uri="{FF2B5EF4-FFF2-40B4-BE49-F238E27FC236}">
                <a16:creationId xmlns:a16="http://schemas.microsoft.com/office/drawing/2014/main" id="{BDD08BC9-DADA-4778-9953-03C77AA49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制品生产流程总览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46">
            <a:extLst xmlns:a="http://schemas.openxmlformats.org/drawingml/2006/main">
              <a:ext uri="{FF2B5EF4-FFF2-40B4-BE49-F238E27FC236}">
                <a16:creationId xmlns:a16="http://schemas.microsoft.com/office/drawing/2014/main" id="{00B65142-B7C7-4256-97CB-5184C72C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PRODUCTION FLOW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247">
            <a:extLst xmlns:a="http://schemas.openxmlformats.org/drawingml/2006/main">
              <a:ext uri="{FF2B5EF4-FFF2-40B4-BE49-F238E27FC236}">
                <a16:creationId xmlns:a16="http://schemas.microsoft.com/office/drawing/2014/main" id="{0BB1B757-3EEB-4368-8794-257B920A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248">
            <a:extLst xmlns:a="http://schemas.openxmlformats.org/drawingml/2006/main">
              <a:ext uri="{FF2B5EF4-FFF2-40B4-BE49-F238E27FC236}">
                <a16:creationId xmlns:a16="http://schemas.microsoft.com/office/drawing/2014/main" id="{45D1C5B5-B773-4F30-BCC2-F0A25FE6E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249">
            <a:extLst xmlns:a="http://schemas.openxmlformats.org/drawingml/2006/main">
              <a:ext uri="{FF2B5EF4-FFF2-40B4-BE49-F238E27FC236}">
                <a16:creationId xmlns:a16="http://schemas.microsoft.com/office/drawing/2014/main" id="{508E73F5-5C85-445C-87A9-612BFA23B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250">
            <a:extLst xmlns:a="http://schemas.openxmlformats.org/drawingml/2006/main">
              <a:ext uri="{FF2B5EF4-FFF2-40B4-BE49-F238E27FC236}">
                <a16:creationId xmlns:a16="http://schemas.microsoft.com/office/drawing/2014/main" id="{DDD2ACB4-91A7-493B-ADA0-21026B82D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以采购发泡珠粒的成型加工路线为参考，将材料准备、首件确认与批量放行连接起来。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CB76096C-1C6E-4A8A-BE19-91536CA42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4317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251">
            <a:extLst xmlns:a="http://schemas.openxmlformats.org/drawingml/2006/main">
              <a:ext uri="{FF2B5EF4-FFF2-40B4-BE49-F238E27FC236}">
                <a16:creationId xmlns:a16="http://schemas.microsoft.com/office/drawing/2014/main" id="{61E32001-8308-4E38-A7F3-7B7C8944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2415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图纸与材料确认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252">
            <a:extLst xmlns:a="http://schemas.openxmlformats.org/drawingml/2006/main">
              <a:ext uri="{FF2B5EF4-FFF2-40B4-BE49-F238E27FC236}">
                <a16:creationId xmlns:a16="http://schemas.microsoft.com/office/drawing/2014/main" id="{B035DB88-B967-4FAD-94B4-F0B90045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19087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牌号、规格、验收要求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79507BCC-A566-40FA-8D7C-FE9D2CF3D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54317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253">
            <a:extLst xmlns:a="http://schemas.openxmlformats.org/drawingml/2006/main">
              <a:ext uri="{FF2B5EF4-FFF2-40B4-BE49-F238E27FC236}">
                <a16:creationId xmlns:a16="http://schemas.microsoft.com/office/drawing/2014/main" id="{D0BF8557-E66E-4CC5-9560-3A5379B39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72415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来料检验／入库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54">
            <a:extLst xmlns:a="http://schemas.openxmlformats.org/drawingml/2006/main">
              <a:ext uri="{FF2B5EF4-FFF2-40B4-BE49-F238E27FC236}">
                <a16:creationId xmlns:a16="http://schemas.microsoft.com/office/drawing/2014/main" id="{33E7F1C7-7633-4DEB-AB1F-41A456B39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19087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批次、外观与资料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D2C25C1-DD87-49A2-96A1-47701FC5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54317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255">
            <a:extLst xmlns:a="http://schemas.openxmlformats.org/drawingml/2006/main">
              <a:ext uri="{FF2B5EF4-FFF2-40B4-BE49-F238E27FC236}">
                <a16:creationId xmlns:a16="http://schemas.microsoft.com/office/drawing/2014/main" id="{C430A2D8-6124-4E0B-9CC7-07666B89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72415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物料与模具准备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256">
            <a:extLst xmlns:a="http://schemas.openxmlformats.org/drawingml/2006/main">
              <a:ext uri="{FF2B5EF4-FFF2-40B4-BE49-F238E27FC236}">
                <a16:creationId xmlns:a16="http://schemas.microsoft.com/office/drawing/2014/main" id="{E0378432-009E-415C-8BC2-18343628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319087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工单、模具、机台状态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BBB571BE-0A93-4133-80AB-6B9208A3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254317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257">
            <a:extLst xmlns:a="http://schemas.openxmlformats.org/drawingml/2006/main">
              <a:ext uri="{FF2B5EF4-FFF2-40B4-BE49-F238E27FC236}">
                <a16:creationId xmlns:a16="http://schemas.microsoft.com/office/drawing/2014/main" id="{8FC6023A-2E4C-4BFF-8351-5A1E59F33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15725" y="272415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预处理（按需）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258">
            <a:extLst xmlns:a="http://schemas.openxmlformats.org/drawingml/2006/main">
              <a:ext uri="{FF2B5EF4-FFF2-40B4-BE49-F238E27FC236}">
                <a16:creationId xmlns:a16="http://schemas.microsoft.com/office/drawing/2014/main" id="{1A77B0BB-3B8B-4DCE-A82D-1532DB2AC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319087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依据牌号与充填方式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8B16CBAF-C9CC-4D97-8D27-DA2231EB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4133850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21" name="text-259">
            <a:extLst xmlns:a="http://schemas.openxmlformats.org/drawingml/2006/main">
              <a:ext uri="{FF2B5EF4-FFF2-40B4-BE49-F238E27FC236}">
                <a16:creationId xmlns:a16="http://schemas.microsoft.com/office/drawing/2014/main" id="{C8A4C92E-08F4-4D2D-95A9-2F871EFF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15725" y="43148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试模与首件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260">
            <a:extLst xmlns:a="http://schemas.openxmlformats.org/drawingml/2006/main">
              <a:ext uri="{FF2B5EF4-FFF2-40B4-BE49-F238E27FC236}">
                <a16:creationId xmlns:a16="http://schemas.microsoft.com/office/drawing/2014/main" id="{1B9F9715-4DEA-4754-B23E-F1DE58EEC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4781550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试制并检查关键要求</a:t>
            </a:r>
            <a:endParaRPr sz="165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E6AED991-8006-43DA-83C9-8C0AEFD20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133850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327C75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24" name="text-261">
            <a:extLst xmlns:a="http://schemas.openxmlformats.org/drawingml/2006/main">
              <a:ext uri="{FF2B5EF4-FFF2-40B4-BE49-F238E27FC236}">
                <a16:creationId xmlns:a16="http://schemas.microsoft.com/office/drawing/2014/main" id="{A0B73867-92B6-4449-BAF1-AFFA50030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148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首件确认放行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262">
            <a:extLst xmlns:a="http://schemas.openxmlformats.org/drawingml/2006/main">
              <a:ext uri="{FF2B5EF4-FFF2-40B4-BE49-F238E27FC236}">
                <a16:creationId xmlns:a16="http://schemas.microsoft.com/office/drawing/2014/main" id="{941C0DF9-199B-48EB-87B6-9B6A96F3E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4781550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合格后进入批量作业</a:t>
            </a:r>
            <a:endParaRPr sz="165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B6115C8D-5002-484C-9C1A-8222CD9F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4133850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27" name="text-263">
            <a:extLst xmlns:a="http://schemas.openxmlformats.org/drawingml/2006/main">
              <a:ext uri="{FF2B5EF4-FFF2-40B4-BE49-F238E27FC236}">
                <a16:creationId xmlns:a16="http://schemas.microsoft.com/office/drawing/2014/main" id="{70FA5CCC-9743-4678-B7AB-09585DBF0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3148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批量成型循环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-264">
            <a:extLst xmlns:a="http://schemas.openxmlformats.org/drawingml/2006/main">
              <a:ext uri="{FF2B5EF4-FFF2-40B4-BE49-F238E27FC236}">
                <a16:creationId xmlns:a16="http://schemas.microsoft.com/office/drawing/2014/main" id="{09985C25-96D5-4954-8A69-81E71C2A9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781550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充填及蒸汽熔结等</a:t>
            </a:r>
            <a:endParaRPr sz="165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479C0B38-353B-4BB7-AA04-0052552C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33850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30" name="text-265">
            <a:extLst xmlns:a="http://schemas.openxmlformats.org/drawingml/2006/main">
              <a:ext uri="{FF2B5EF4-FFF2-40B4-BE49-F238E27FC236}">
                <a16:creationId xmlns:a16="http://schemas.microsoft.com/office/drawing/2014/main" id="{5D9FB483-9B6F-4F55-B466-258DDBB0B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148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冷却与脱模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-266">
            <a:extLst xmlns:a="http://schemas.openxmlformats.org/drawingml/2006/main">
              <a:ext uri="{FF2B5EF4-FFF2-40B4-BE49-F238E27FC236}">
                <a16:creationId xmlns:a16="http://schemas.microsoft.com/office/drawing/2014/main" id="{DE946B58-8A85-4759-B739-3426B795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781550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达到适当状态后取件</a:t>
            </a:r>
            <a:endParaRPr sz="1650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35FD0093-FB22-462B-A979-56232A151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2452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3" name="text-267">
            <a:extLst xmlns:a="http://schemas.openxmlformats.org/drawingml/2006/main">
              <a:ext uri="{FF2B5EF4-FFF2-40B4-BE49-F238E27FC236}">
                <a16:creationId xmlns:a16="http://schemas.microsoft.com/office/drawing/2014/main" id="{7AE7C602-6A04-49B2-B282-FAB9C5B2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9055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稳定／后处理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text-268">
            <a:extLst xmlns:a="http://schemas.openxmlformats.org/drawingml/2006/main">
              <a:ext uri="{FF2B5EF4-FFF2-40B4-BE49-F238E27FC236}">
                <a16:creationId xmlns:a16="http://schemas.microsoft.com/office/drawing/2014/main" id="{B13307C2-874C-4876-9F88-C09AFD1E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637222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按材料与结构确定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5A22D82B-EEB9-4241-8E7E-D8F2DF28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572452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6" name="text-269">
            <a:extLst xmlns:a="http://schemas.openxmlformats.org/drawingml/2006/main">
              <a:ext uri="{FF2B5EF4-FFF2-40B4-BE49-F238E27FC236}">
                <a16:creationId xmlns:a16="http://schemas.microsoft.com/office/drawing/2014/main" id="{1C96E74D-DBD2-40EB-B26C-6D3E432C9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9055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修整与分拣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text-270">
            <a:extLst xmlns:a="http://schemas.openxmlformats.org/drawingml/2006/main">
              <a:ext uri="{FF2B5EF4-FFF2-40B4-BE49-F238E27FC236}">
                <a16:creationId xmlns:a16="http://schemas.microsoft.com/office/drawing/2014/main" id="{9ACF9DF3-B6D6-41B9-84D6-D5218B8A2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637222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外观、型号与数量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BDD8C9E7-D0C7-4919-85F8-EBCF4F8F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72452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9" name="text-271">
            <a:extLst xmlns:a="http://schemas.openxmlformats.org/drawingml/2006/main">
              <a:ext uri="{FF2B5EF4-FFF2-40B4-BE49-F238E27FC236}">
                <a16:creationId xmlns:a16="http://schemas.microsoft.com/office/drawing/2014/main" id="{0A317C44-AD9C-4818-A449-AA152153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9055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成品检验／包装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-272">
            <a:extLst xmlns:a="http://schemas.openxmlformats.org/drawingml/2006/main">
              <a:ext uri="{FF2B5EF4-FFF2-40B4-BE49-F238E27FC236}">
                <a16:creationId xmlns:a16="http://schemas.microsoft.com/office/drawing/2014/main" id="{48107CA5-1908-4399-BAE0-6AD490E37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637222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符合要求后放行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圆角矩形 40">
            <a:extLst xmlns:a="http://schemas.openxmlformats.org/drawingml/2006/main">
              <a:ext uri="{FF2B5EF4-FFF2-40B4-BE49-F238E27FC236}">
                <a16:creationId xmlns:a16="http://schemas.microsoft.com/office/drawing/2014/main" id="{B44880E8-C85B-4C71-9B83-1565FD4C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5724525"/>
            <a:ext cx="3105150" cy="1238250"/>
          </a:xfrm>
          <a:prstGeom xmlns:a="http://schemas.openxmlformats.org/drawingml/2006/main" prst="roundRect">
            <a:avLst>
              <a:gd name="adj" fmla="val 6923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42" name="text-273">
            <a:extLst xmlns:a="http://schemas.openxmlformats.org/drawingml/2006/main">
              <a:ext uri="{FF2B5EF4-FFF2-40B4-BE49-F238E27FC236}">
                <a16:creationId xmlns:a16="http://schemas.microsoft.com/office/drawing/2014/main" id="{C57C636C-7A69-4177-8644-F8AA3B7D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15725" y="59055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入库与发运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text-274">
            <a:extLst xmlns:a="http://schemas.openxmlformats.org/drawingml/2006/main">
              <a:ext uri="{FF2B5EF4-FFF2-40B4-BE49-F238E27FC236}">
                <a16:creationId xmlns:a16="http://schemas.microsoft.com/office/drawing/2014/main" id="{1C7EC123-38E6-404E-866D-FA30CD9D5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372225"/>
            <a:ext cx="281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标识、数量与收货信息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65" name="直接箭头连接符 99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829050" y="316230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66" name="直接箭头连接符 100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7381875" y="316230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67" name="直接箭头连接符 101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10934700" y="316230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68" name="直接箭头连接符 102"/>
          <p:cNvCxnSpPr>
            <a:stCxn xmlns:a="http://schemas.openxmlformats.org/drawingml/2006/main" id="17" idx="2"/>
            <a:endCxn xmlns:a="http://schemas.openxmlformats.org/drawingml/2006/main" id="20" idx="0"/>
          </p:cNvCxnSpPr>
          <p:nvPr/>
        </p:nvCxnSpPr>
        <p:spPr>
          <a:xfrm xmlns:a="http://schemas.openxmlformats.org/drawingml/2006/main">
            <a:off x="12934950" y="3781425"/>
            <a:ext cx="0" cy="352425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69" name="直接箭头连接符 103"/>
          <p:cNvCxnSpPr>
            <a:stCxn xmlns:a="http://schemas.openxmlformats.org/drawingml/2006/main" id="20" idx="1"/>
            <a:endCxn xmlns:a="http://schemas.openxmlformats.org/drawingml/2006/main" id="23" idx="3"/>
          </p:cNvCxnSpPr>
          <p:nvPr/>
        </p:nvCxnSpPr>
        <p:spPr>
          <a:xfrm xmlns:a="http://schemas.openxmlformats.org/drawingml/2006/main" flipH="1">
            <a:off x="10934700" y="4752975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70" name="直接箭头连接符 104"/>
          <p:cNvCxnSpPr>
            <a:stCxn xmlns:a="http://schemas.openxmlformats.org/drawingml/2006/main" id="23" idx="1"/>
            <a:endCxn xmlns:a="http://schemas.openxmlformats.org/drawingml/2006/main" id="26" idx="3"/>
          </p:cNvCxnSpPr>
          <p:nvPr/>
        </p:nvCxnSpPr>
        <p:spPr>
          <a:xfrm xmlns:a="http://schemas.openxmlformats.org/drawingml/2006/main" flipH="1">
            <a:off x="7381875" y="4752975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71" name="直接箭头连接符 105"/>
          <p:cNvCxnSpPr>
            <a:stCxn xmlns:a="http://schemas.openxmlformats.org/drawingml/2006/main" id="26" idx="1"/>
            <a:endCxn xmlns:a="http://schemas.openxmlformats.org/drawingml/2006/main" id="29" idx="3"/>
          </p:cNvCxnSpPr>
          <p:nvPr/>
        </p:nvCxnSpPr>
        <p:spPr>
          <a:xfrm xmlns:a="http://schemas.openxmlformats.org/drawingml/2006/main" flipH="1">
            <a:off x="3829050" y="4752975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72" name="直接箭头连接符 106"/>
          <p:cNvCxnSpPr>
            <a:stCxn xmlns:a="http://schemas.openxmlformats.org/drawingml/2006/main" id="29" idx="2"/>
            <a:endCxn xmlns:a="http://schemas.openxmlformats.org/drawingml/2006/main" id="32" idx="0"/>
          </p:cNvCxnSpPr>
          <p:nvPr/>
        </p:nvCxnSpPr>
        <p:spPr>
          <a:xfrm xmlns:a="http://schemas.openxmlformats.org/drawingml/2006/main">
            <a:off x="2276475" y="5372100"/>
            <a:ext cx="0" cy="352425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73" name="直接箭头连接符 107"/>
          <p:cNvCxnSpPr>
            <a:stCxn xmlns:a="http://schemas.openxmlformats.org/drawingml/2006/main" id="32" idx="3"/>
            <a:endCxn xmlns:a="http://schemas.openxmlformats.org/drawingml/2006/main" id="35" idx="1"/>
          </p:cNvCxnSpPr>
          <p:nvPr/>
        </p:nvCxnSpPr>
        <p:spPr>
          <a:xfrm xmlns:a="http://schemas.openxmlformats.org/drawingml/2006/main">
            <a:off x="3829050" y="634365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74" name="直接箭头连接符 108"/>
          <p:cNvCxnSpPr>
            <a:stCxn xmlns:a="http://schemas.openxmlformats.org/drawingml/2006/main" id="35" idx="3"/>
            <a:endCxn xmlns:a="http://schemas.openxmlformats.org/drawingml/2006/main" id="38" idx="1"/>
          </p:cNvCxnSpPr>
          <p:nvPr/>
        </p:nvCxnSpPr>
        <p:spPr>
          <a:xfrm xmlns:a="http://schemas.openxmlformats.org/drawingml/2006/main">
            <a:off x="7381875" y="634365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75" name="直接箭头连接符 109"/>
          <p:cNvCxnSpPr>
            <a:stCxn xmlns:a="http://schemas.openxmlformats.org/drawingml/2006/main" id="38" idx="3"/>
            <a:endCxn xmlns:a="http://schemas.openxmlformats.org/drawingml/2006/main" id="41" idx="1"/>
          </p:cNvCxnSpPr>
          <p:nvPr/>
        </p:nvCxnSpPr>
        <p:spPr>
          <a:xfrm xmlns:a="http://schemas.openxmlformats.org/drawingml/2006/main">
            <a:off x="10934700" y="6343650"/>
            <a:ext cx="4476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55" name="text-275">
            <a:extLst xmlns:a="http://schemas.openxmlformats.org/drawingml/2006/main">
              <a:ext uri="{FF2B5EF4-FFF2-40B4-BE49-F238E27FC236}">
                <a16:creationId xmlns:a16="http://schemas.microsoft.com/office/drawing/2014/main" id="{7790138E-872C-4060-86A0-C2C345CBC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19975"/>
            <a:ext cx="13716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首件或巡检异常：暂停相关作业，隔离待判产品，经评估、调整与复检后再放行。</a:t>
            </a:r>
            <a:endParaRPr sz="1875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text-276">
            <a:extLst xmlns:a="http://schemas.openxmlformats.org/drawingml/2006/main">
              <a:ext uri="{FF2B5EF4-FFF2-40B4-BE49-F238E27FC236}">
                <a16:creationId xmlns:a16="http://schemas.microsoft.com/office/drawing/2014/main" id="{307518D0-5D82-4FD1-8CC1-5E6A34BF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技术流程示意。预处理、稳定及后处理并非所有产品必需；EPO须按实际牌号与工艺文件确认。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6200466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5" name="图片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7abc36256408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277">
            <a:extLst xmlns:a="http://schemas.openxmlformats.org/drawingml/2006/main">
              <a:ext uri="{FF2B5EF4-FFF2-40B4-BE49-F238E27FC236}">
                <a16:creationId xmlns:a16="http://schemas.microsoft.com/office/drawing/2014/main" id="{67B8B152-005E-4246-83D7-ECF8D509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EPP蒸汽模塑：一个成型循环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78">
            <a:extLst xmlns:a="http://schemas.openxmlformats.org/drawingml/2006/main">
              <a:ext uri="{FF2B5EF4-FFF2-40B4-BE49-F238E27FC236}">
                <a16:creationId xmlns:a16="http://schemas.microsoft.com/office/drawing/2014/main" id="{269A61AB-80A7-45A1-9370-803449F91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EPP SHAPE MOULDING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279">
            <a:extLst xmlns:a="http://schemas.openxmlformats.org/drawingml/2006/main">
              <a:ext uri="{FF2B5EF4-FFF2-40B4-BE49-F238E27FC236}">
                <a16:creationId xmlns:a16="http://schemas.microsoft.com/office/drawing/2014/main" id="{2C325A9F-9A28-489A-BF3B-09B5B756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280">
            <a:extLst xmlns:a="http://schemas.openxmlformats.org/drawingml/2006/main">
              <a:ext uri="{FF2B5EF4-FFF2-40B4-BE49-F238E27FC236}">
                <a16:creationId xmlns:a16="http://schemas.microsoft.com/office/drawing/2014/main" id="{DFADC500-5452-4914-90AE-A75C4D2A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281">
            <a:extLst xmlns:a="http://schemas.openxmlformats.org/drawingml/2006/main">
              <a:ext uri="{FF2B5EF4-FFF2-40B4-BE49-F238E27FC236}">
                <a16:creationId xmlns:a16="http://schemas.microsoft.com/office/drawing/2014/main" id="{5D14C556-2401-454F-9E4E-83B82A6E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282">
            <a:extLst xmlns:a="http://schemas.openxmlformats.org/drawingml/2006/main">
              <a:ext uri="{FF2B5EF4-FFF2-40B4-BE49-F238E27FC236}">
                <a16:creationId xmlns:a16="http://schemas.microsoft.com/office/drawing/2014/main" id="{70557B03-948E-4369-8FA2-EA34517D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发泡珠粒进入模腔后，利用蒸汽传热使珠粒熔结，再经冷却和脱模得到制品。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41475F3-14CE-4FBB-8ED0-B1A7DBD46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3842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283">
            <a:extLst xmlns:a="http://schemas.openxmlformats.org/drawingml/2006/main">
              <a:ext uri="{FF2B5EF4-FFF2-40B4-BE49-F238E27FC236}">
                <a16:creationId xmlns:a16="http://schemas.microsoft.com/office/drawing/2014/main" id="{CF6C80D7-326B-4544-BEB0-1C2CACB88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1940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01  模具准备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284">
            <a:extLst xmlns:a="http://schemas.openxmlformats.org/drawingml/2006/main">
              <a:ext uri="{FF2B5EF4-FFF2-40B4-BE49-F238E27FC236}">
                <a16:creationId xmlns:a16="http://schemas.microsoft.com/office/drawing/2014/main" id="{9180C923-270B-4956-90B4-7EEB324D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28612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模具状态与进料、通汽条件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确认连接、密封与工艺设定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55C3B681-EEC1-4769-863B-568F96673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63842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285">
            <a:extLst xmlns:a="http://schemas.openxmlformats.org/drawingml/2006/main">
              <a:ext uri="{FF2B5EF4-FFF2-40B4-BE49-F238E27FC236}">
                <a16:creationId xmlns:a16="http://schemas.microsoft.com/office/drawing/2014/main" id="{A3D22A3D-5DD7-4C26-BF2B-64485C3DF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81940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02  珠粒充填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286">
            <a:extLst xmlns:a="http://schemas.openxmlformats.org/drawingml/2006/main">
              <a:ext uri="{FF2B5EF4-FFF2-40B4-BE49-F238E27FC236}">
                <a16:creationId xmlns:a16="http://schemas.microsoft.com/office/drawing/2014/main" id="{91D8962B-6F19-4129-BF6A-74131DB78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6425" y="328612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将发泡珠粒填入型腔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按工艺采用间隙或压力充填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BF904DF-543C-416B-ACE6-412347E84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263842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267D96"/>
          </a:solidFill>
          <a:ln xmlns:a="http://schemas.openxmlformats.org/drawingml/2006/main" w="10478">
            <a:solidFill>
              <a:srgbClr val="267D96"/>
            </a:solidFill>
          </a:ln>
        </p:spPr>
      </p:sp>
      <p:sp>
        <p:nvSpPr>
          <p:cNvPr id="15" name="text-287">
            <a:extLst xmlns:a="http://schemas.openxmlformats.org/drawingml/2006/main">
              <a:ext uri="{FF2B5EF4-FFF2-40B4-BE49-F238E27FC236}">
                <a16:creationId xmlns:a16="http://schemas.microsoft.com/office/drawing/2014/main" id="{9D6A5EF3-BD6E-4A58-9935-BA3AC5CC9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281940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03  蒸汽熔结</a:t>
            </a:r>
            <a:endParaRPr sz="21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288">
            <a:extLst xmlns:a="http://schemas.openxmlformats.org/drawingml/2006/main">
              <a:ext uri="{FF2B5EF4-FFF2-40B4-BE49-F238E27FC236}">
                <a16:creationId xmlns:a16="http://schemas.microsoft.com/office/drawing/2014/main" id="{70E5A541-E056-40C1-87EB-72251CBB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06075" y="328612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珠粒受热并在接触处结合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结合材料、密度与几何结构设定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FB30278D-2F2B-4107-9731-647F53A52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498157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289">
            <a:extLst xmlns:a="http://schemas.openxmlformats.org/drawingml/2006/main">
              <a:ext uri="{FF2B5EF4-FFF2-40B4-BE49-F238E27FC236}">
                <a16:creationId xmlns:a16="http://schemas.microsoft.com/office/drawing/2014/main" id="{D7918A90-06B7-4451-9891-B4DBC0391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516255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04  冷却稳定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290">
            <a:extLst xmlns:a="http://schemas.openxmlformats.org/drawingml/2006/main">
              <a:ext uri="{FF2B5EF4-FFF2-40B4-BE49-F238E27FC236}">
                <a16:creationId xmlns:a16="http://schemas.microsoft.com/office/drawing/2014/main" id="{45F86A26-FFB2-475A-BEA7-1779ADE0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06075" y="562927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移走余热，降低制品内压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避免冷却不均造成脱模或变形问题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EC4E342-94B3-46FD-BDCB-28EBA32BA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98157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1" name="text-291">
            <a:extLst xmlns:a="http://schemas.openxmlformats.org/drawingml/2006/main">
              <a:ext uri="{FF2B5EF4-FFF2-40B4-BE49-F238E27FC236}">
                <a16:creationId xmlns:a16="http://schemas.microsoft.com/office/drawing/2014/main" id="{53C50369-55E5-4E14-897E-E7D7D8D70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516255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05  脱模取件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292">
            <a:extLst xmlns:a="http://schemas.openxmlformats.org/drawingml/2006/main">
              <a:ext uri="{FF2B5EF4-FFF2-40B4-BE49-F238E27FC236}">
                <a16:creationId xmlns:a16="http://schemas.microsoft.com/office/drawing/2014/main" id="{96BB815B-AC33-4B35-85B3-280CD70F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6425" y="562927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达到合适状态后脱出制品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保护薄弱部位，检查初始外观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817C9123-0ECB-49D3-8264-C85FF1B71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81575"/>
            <a:ext cx="4162425" cy="1847850"/>
          </a:xfrm>
          <a:prstGeom xmlns:a="http://schemas.openxmlformats.org/drawingml/2006/main" prst="roundRect">
            <a:avLst>
              <a:gd name="adj" fmla="val 463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4" name="text-293">
            <a:extLst xmlns:a="http://schemas.openxmlformats.org/drawingml/2006/main">
              <a:ext uri="{FF2B5EF4-FFF2-40B4-BE49-F238E27FC236}">
                <a16:creationId xmlns:a16="http://schemas.microsoft.com/office/drawing/2014/main" id="{7B04B1E7-42A5-425E-8C16-CFD54734B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62550"/>
            <a:ext cx="3895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06  循环检查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294">
            <a:extLst xmlns:a="http://schemas.openxmlformats.org/drawingml/2006/main">
              <a:ext uri="{FF2B5EF4-FFF2-40B4-BE49-F238E27FC236}">
                <a16:creationId xmlns:a16="http://schemas.microsoft.com/office/drawing/2014/main" id="{F6DD185C-6C0B-4F5D-8D6B-BF26FB16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629275"/>
            <a:ext cx="387667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检查件重、外观与过程状态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异常时反馈并恢复受控生产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50" name="直接箭头连接符 56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4886325" y="3562350"/>
            <a:ext cx="6572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51" name="直接箭头连接符 57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9705975" y="3562350"/>
            <a:ext cx="6572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52" name="直接箭头连接符 58"/>
          <p:cNvCxnSpPr>
            <a:stCxn xmlns:a="http://schemas.openxmlformats.org/drawingml/2006/main" id="14" idx="2"/>
            <a:endCxn xmlns:a="http://schemas.openxmlformats.org/drawingml/2006/main" id="17" idx="0"/>
          </p:cNvCxnSpPr>
          <p:nvPr/>
        </p:nvCxnSpPr>
        <p:spPr>
          <a:xfrm xmlns:a="http://schemas.openxmlformats.org/drawingml/2006/main">
            <a:off x="12444413" y="4486275"/>
            <a:ext cx="0" cy="49530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53" name="直接箭头连接符 59"/>
          <p:cNvCxnSpPr>
            <a:stCxn xmlns:a="http://schemas.openxmlformats.org/drawingml/2006/main" id="17" idx="1"/>
            <a:endCxn xmlns:a="http://schemas.openxmlformats.org/drawingml/2006/main" id="20" idx="3"/>
          </p:cNvCxnSpPr>
          <p:nvPr/>
        </p:nvCxnSpPr>
        <p:spPr>
          <a:xfrm xmlns:a="http://schemas.openxmlformats.org/drawingml/2006/main" flipH="1">
            <a:off x="9705975" y="5905500"/>
            <a:ext cx="6572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54" name="直接箭头连接符 60"/>
          <p:cNvCxnSpPr>
            <a:stCxn xmlns:a="http://schemas.openxmlformats.org/drawingml/2006/main" id="20" idx="1"/>
            <a:endCxn xmlns:a="http://schemas.openxmlformats.org/drawingml/2006/main" id="23" idx="3"/>
          </p:cNvCxnSpPr>
          <p:nvPr/>
        </p:nvCxnSpPr>
        <p:spPr>
          <a:xfrm xmlns:a="http://schemas.openxmlformats.org/drawingml/2006/main" flipH="1">
            <a:off x="4886325" y="5905500"/>
            <a:ext cx="6572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31" name="text-295">
            <a:extLst xmlns:a="http://schemas.openxmlformats.org/drawingml/2006/main">
              <a:ext uri="{FF2B5EF4-FFF2-40B4-BE49-F238E27FC236}">
                <a16:creationId xmlns:a16="http://schemas.microsoft.com/office/drawing/2014/main" id="{9E023C59-D55F-49F8-A7D8-7134D84A2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行业技术参考：JSP。循环原理不等于统一配方；温度、压力和时间必须按牌号、机台与模具验证。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0434636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图片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85cfb679c24e8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296">
            <a:extLst xmlns:a="http://schemas.openxmlformats.org/drawingml/2006/main">
              <a:ext uri="{FF2B5EF4-FFF2-40B4-BE49-F238E27FC236}">
                <a16:creationId xmlns:a16="http://schemas.microsoft.com/office/drawing/2014/main" id="{FC73D116-3C40-4677-8234-146CFBAA4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预处理、稳定与后处理的区别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297">
            <a:extLst xmlns:a="http://schemas.openxmlformats.org/drawingml/2006/main">
              <a:ext uri="{FF2B5EF4-FFF2-40B4-BE49-F238E27FC236}">
                <a16:creationId xmlns:a16="http://schemas.microsoft.com/office/drawing/2014/main" id="{23A77C44-12EA-4B9E-930F-0B4703A2A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PRE- &amp; POST-TREATMENT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298">
            <a:extLst xmlns:a="http://schemas.openxmlformats.org/drawingml/2006/main">
              <a:ext uri="{FF2B5EF4-FFF2-40B4-BE49-F238E27FC236}">
                <a16:creationId xmlns:a16="http://schemas.microsoft.com/office/drawing/2014/main" id="{909C63D6-20B7-4DBC-B950-B33D9B4B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299">
            <a:extLst xmlns:a="http://schemas.openxmlformats.org/drawingml/2006/main">
              <a:ext uri="{FF2B5EF4-FFF2-40B4-BE49-F238E27FC236}">
                <a16:creationId xmlns:a16="http://schemas.microsoft.com/office/drawing/2014/main" id="{50C7A3AB-1B04-4EE9-A5CE-8BECB2D1A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00">
            <a:extLst xmlns:a="http://schemas.openxmlformats.org/drawingml/2006/main">
              <a:ext uri="{FF2B5EF4-FFF2-40B4-BE49-F238E27FC236}">
                <a16:creationId xmlns:a16="http://schemas.microsoft.com/office/drawing/2014/main" id="{B47373F7-3C3A-4780-B70B-403ADC5C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01">
            <a:extLst xmlns:a="http://schemas.openxmlformats.org/drawingml/2006/main">
              <a:ext uri="{FF2B5EF4-FFF2-40B4-BE49-F238E27FC236}">
                <a16:creationId xmlns:a16="http://schemas.microsoft.com/office/drawing/2014/main" id="{2D1B6586-C23B-4F62-90DB-CEEDC0CCE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6524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成型前：珠粒预处理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302">
            <a:extLst xmlns:a="http://schemas.openxmlformats.org/drawingml/2006/main">
              <a:ext uri="{FF2B5EF4-FFF2-40B4-BE49-F238E27FC236}">
                <a16:creationId xmlns:a16="http://schemas.microsoft.com/office/drawing/2014/main" id="{A819E279-CB04-48DF-A832-B9E7F739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09825"/>
            <a:ext cx="65246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部分材料在成型前进行空气加压处理，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调节珠粒内部状态，以匹配充填及成型密度。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是否需要处理，取决于具体牌号与工艺。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303">
            <a:extLst xmlns:a="http://schemas.openxmlformats.org/drawingml/2006/main">
              <a:ext uri="{FF2B5EF4-FFF2-40B4-BE49-F238E27FC236}">
                <a16:creationId xmlns:a16="http://schemas.microsoft.com/office/drawing/2014/main" id="{5F5F83B5-217D-4382-8BED-75B5ACE09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1857375"/>
            <a:ext cx="663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成型后：稳定与后处理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04">
            <a:extLst xmlns:a="http://schemas.openxmlformats.org/drawingml/2006/main">
              <a:ext uri="{FF2B5EF4-FFF2-40B4-BE49-F238E27FC236}">
                <a16:creationId xmlns:a16="http://schemas.microsoft.com/office/drawing/2014/main" id="{12FDEA91-FCF4-4379-BE2D-25946162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2409825"/>
            <a:ext cx="663892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制品需要达到适合检验及使用的稳定状态。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部分产品通过热处理帮助除湿和形状恢复，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测量时点与处理条件需要在工艺中明确。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26" name="表格 23"/>
          <p:cNvGraphicFramePr/>
          <p:nvPr/>
        </p:nvGraphicFramePr>
        <p:xfrm>
          <a:off xmlns:a="http://schemas.openxmlformats.org/drawingml/2006/main" x="723900" y="4543425"/>
          <a:ext xmlns:a="http://schemas.openxmlformats.org/drawingml/2006/main" cx="13811250" cy="2324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6391275"/>
                <a:gridCol w="4657725"/>
              </a:tblGrid>
              <a:tr h="7747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原厂示例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原厂文件中的处理差异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对技术沟通的启示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7747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ARPRO 5130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Version 09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在指定低成型密度及尺寸条件下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建议进行热后处理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结合目标密度、结构和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实际试制结果确认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7747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ARPRO 5150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Version 05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一般可不做热后处理，先稳定再测量；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高压缩制品仍有后处理要求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不能把单一牌号的处理方式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套用到全部EPP产品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-305">
            <a:extLst xmlns:a="http://schemas.openxmlformats.org/drawingml/2006/main">
              <a:ext uri="{FF2B5EF4-FFF2-40B4-BE49-F238E27FC236}">
                <a16:creationId xmlns:a16="http://schemas.microsoft.com/office/drawing/2014/main" id="{88403FF9-AC90-4E41-BC96-AEA22744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6779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按牌号验证工艺，按统一条件确认样品与尺寸。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306">
            <a:extLst xmlns:a="http://schemas.openxmlformats.org/drawingml/2006/main">
              <a:ext uri="{FF2B5EF4-FFF2-40B4-BE49-F238E27FC236}">
                <a16:creationId xmlns:a16="http://schemas.microsoft.com/office/drawing/2014/main" id="{767E13BA-E850-40A3-ADED-AC6179BD5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来源：JSP数据表。以上为原厂技术示例，非翔丰用料清单；实际参数须按供应商资料与工艺验证确认。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9204615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图片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605c39e3de428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07">
            <a:extLst xmlns:a="http://schemas.openxmlformats.org/drawingml/2006/main">
              <a:ext uri="{FF2B5EF4-FFF2-40B4-BE49-F238E27FC236}">
                <a16:creationId xmlns:a16="http://schemas.microsoft.com/office/drawing/2014/main" id="{5E062AB8-AB15-4480-9EED-3257EDBF3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专业质检团队与多种检测工具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08">
            <a:extLst xmlns:a="http://schemas.openxmlformats.org/drawingml/2006/main">
              <a:ext uri="{FF2B5EF4-FFF2-40B4-BE49-F238E27FC236}">
                <a16:creationId xmlns:a16="http://schemas.microsoft.com/office/drawing/2014/main" id="{B981E495-5881-4708-862F-4C4F48BFF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QUALITY CAPABILITY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09">
            <a:extLst xmlns:a="http://schemas.openxmlformats.org/drawingml/2006/main">
              <a:ext uri="{FF2B5EF4-FFF2-40B4-BE49-F238E27FC236}">
                <a16:creationId xmlns:a16="http://schemas.microsoft.com/office/drawing/2014/main" id="{095CD7A3-1CF8-4219-8E4E-28914E8A4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10">
            <a:extLst xmlns:a="http://schemas.openxmlformats.org/drawingml/2006/main">
              <a:ext uri="{FF2B5EF4-FFF2-40B4-BE49-F238E27FC236}">
                <a16:creationId xmlns:a16="http://schemas.microsoft.com/office/drawing/2014/main" id="{84A3F976-26B7-43C2-9AEE-257753BD6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11">
            <a:extLst xmlns:a="http://schemas.openxmlformats.org/drawingml/2006/main">
              <a:ext uri="{FF2B5EF4-FFF2-40B4-BE49-F238E27FC236}">
                <a16:creationId xmlns:a16="http://schemas.microsoft.com/office/drawing/2014/main" id="{3CF8B8FA-BA72-48AE-9556-C4F30104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12">
            <a:extLst xmlns:a="http://schemas.openxmlformats.org/drawingml/2006/main">
              <a:ext uri="{FF2B5EF4-FFF2-40B4-BE49-F238E27FC236}">
                <a16:creationId xmlns:a16="http://schemas.microsoft.com/office/drawing/2014/main" id="{4BC9DEE6-9DA5-416E-BD9F-4AFFF00F5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多名专业质检人员协同把关，将检验要求贯穿来料、生产过程、成品与出货环节。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313">
            <a:extLst xmlns:a="http://schemas.openxmlformats.org/drawingml/2006/main">
              <a:ext uri="{FF2B5EF4-FFF2-40B4-BE49-F238E27FC236}">
                <a16:creationId xmlns:a16="http://schemas.microsoft.com/office/drawing/2014/main" id="{C930A10B-D091-4762-BC78-A68BD650A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562225"/>
            <a:ext cx="4333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来料把关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314">
            <a:extLst xmlns:a="http://schemas.openxmlformats.org/drawingml/2006/main">
              <a:ext uri="{FF2B5EF4-FFF2-40B4-BE49-F238E27FC236}">
                <a16:creationId xmlns:a16="http://schemas.microsoft.com/office/drawing/2014/main" id="{EDC8F437-AB69-423B-AC03-AB177DA3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114675"/>
            <a:ext cx="43338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核对材料批次与状态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15">
            <a:extLst xmlns:a="http://schemas.openxmlformats.org/drawingml/2006/main">
              <a:ext uri="{FF2B5EF4-FFF2-40B4-BE49-F238E27FC236}">
                <a16:creationId xmlns:a16="http://schemas.microsoft.com/office/drawing/2014/main" id="{CD62DEA6-1FB8-488E-8CFA-ACF9C30F5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925" y="2562225"/>
            <a:ext cx="4333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过程监督</a:t>
            </a:r>
            <a:endParaRPr sz="2175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316">
            <a:extLst xmlns:a="http://schemas.openxmlformats.org/drawingml/2006/main">
              <a:ext uri="{FF2B5EF4-FFF2-40B4-BE49-F238E27FC236}">
                <a16:creationId xmlns:a16="http://schemas.microsoft.com/office/drawing/2014/main" id="{30485E5D-4D1A-47EF-82E3-5B23BE662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925" y="3114675"/>
            <a:ext cx="43338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首件确认与过程巡检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317">
            <a:extLst xmlns:a="http://schemas.openxmlformats.org/drawingml/2006/main">
              <a:ext uri="{FF2B5EF4-FFF2-40B4-BE49-F238E27FC236}">
                <a16:creationId xmlns:a16="http://schemas.microsoft.com/office/drawing/2014/main" id="{4E2AF5D9-5CE0-4B65-833B-AAEE5146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2562225"/>
            <a:ext cx="4333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交付验证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318">
            <a:extLst xmlns:a="http://schemas.openxmlformats.org/drawingml/2006/main">
              <a:ext uri="{FF2B5EF4-FFF2-40B4-BE49-F238E27FC236}">
                <a16:creationId xmlns:a16="http://schemas.microsoft.com/office/drawing/2014/main" id="{147E7C77-1430-496B-998C-08246D336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3114675"/>
            <a:ext cx="43338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成品检验与出货复核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33" name="表格 30"/>
          <p:cNvGraphicFramePr/>
          <p:nvPr/>
        </p:nvGraphicFramePr>
        <p:xfrm>
          <a:off xmlns:a="http://schemas.openxmlformats.org/drawingml/2006/main" x="723900" y="4010025"/>
          <a:ext xmlns:a="http://schemas.openxmlformats.org/drawingml/2006/main" cx="13811250" cy="2724152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81300"/>
                <a:gridCol w="5410200"/>
                <a:gridCol w="5619750"/>
              </a:tblGrid>
              <a:tr h="681038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检测工具</a:t>
                      </a:r>
                      <a:endParaRPr sz="195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主要用途</a:t>
                      </a:r>
                      <a:endParaRPr sz="195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检查关注点</a:t>
                      </a:r>
                      <a:endParaRPr sz="195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681038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游标卡尺</a:t>
                      </a:r>
                      <a:endParaRPr sz="195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关键尺寸与局部结构测量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图纸基准、公差与测量位置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81038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电子秤</a:t>
                      </a:r>
                      <a:endParaRPr sz="195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单件重量与批次重量核查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称量条件、目标件重与波动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681038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卷尺</a:t>
                      </a:r>
                      <a:endParaRPr sz="195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外形长度及较大尺寸核查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轮廓尺寸、包装与装配要求</a:t>
                      </a:r>
                      <a:endParaRPr sz="195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</a:tbl>
          </a:graphicData>
        </a:graphic>
      </p:graphicFrame>
      <p:sp>
        <p:nvSpPr>
          <p:cNvPr id="15" name="text-319">
            <a:extLst xmlns:a="http://schemas.openxmlformats.org/drawingml/2006/main">
              <a:ext uri="{FF2B5EF4-FFF2-40B4-BE49-F238E27FC236}">
                <a16:creationId xmlns:a16="http://schemas.microsoft.com/office/drawing/2014/main" id="{6DD08B98-EB91-4F46-8D7E-F94ECA93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1628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量具使用与结果记录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320">
            <a:extLst xmlns:a="http://schemas.openxmlformats.org/drawingml/2006/main">
              <a:ext uri="{FF2B5EF4-FFF2-40B4-BE49-F238E27FC236}">
                <a16:creationId xmlns:a16="http://schemas.microsoft.com/office/drawing/2014/main" id="{A8D86B2F-983B-41F8-8B93-9D65FAB8D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7181850"/>
            <a:ext cx="1009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使用前核查状态；统一测量基准，记录批次、结果与判定。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321">
            <a:extLst xmlns:a="http://schemas.openxmlformats.org/drawingml/2006/main">
              <a:ext uri="{FF2B5EF4-FFF2-40B4-BE49-F238E27FC236}">
                <a16:creationId xmlns:a16="http://schemas.microsoft.com/office/drawing/2014/main" id="{9A3BBD15-820E-44B1-951D-8772E468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工具种类据供应商调查表；量具管理及检验项目按受控文件执行，专项测试按产品要求确认。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172294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6" name="图片 5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f11d1049f4c4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22">
            <a:extLst xmlns:a="http://schemas.openxmlformats.org/drawingml/2006/main">
              <a:ext uri="{FF2B5EF4-FFF2-40B4-BE49-F238E27FC236}">
                <a16:creationId xmlns:a16="http://schemas.microsoft.com/office/drawing/2014/main" id="{7D31F057-14A5-4A0B-8DF1-91B51AC3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全过程质检与检验放行流程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23">
            <a:extLst xmlns:a="http://schemas.openxmlformats.org/drawingml/2006/main">
              <a:ext uri="{FF2B5EF4-FFF2-40B4-BE49-F238E27FC236}">
                <a16:creationId xmlns:a16="http://schemas.microsoft.com/office/drawing/2014/main" id="{3E2EB252-060E-4FF1-9776-01715335E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QUALITY PROCESS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24">
            <a:extLst xmlns:a="http://schemas.openxmlformats.org/drawingml/2006/main">
              <a:ext uri="{FF2B5EF4-FFF2-40B4-BE49-F238E27FC236}">
                <a16:creationId xmlns:a16="http://schemas.microsoft.com/office/drawing/2014/main" id="{47144B59-C928-4F0F-8998-91C9BFBD3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25">
            <a:extLst xmlns:a="http://schemas.openxmlformats.org/drawingml/2006/main">
              <a:ext uri="{FF2B5EF4-FFF2-40B4-BE49-F238E27FC236}">
                <a16:creationId xmlns:a16="http://schemas.microsoft.com/office/drawing/2014/main" id="{39FEDD5A-68EC-4A72-A241-F5F73532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26">
            <a:extLst xmlns:a="http://schemas.openxmlformats.org/drawingml/2006/main">
              <a:ext uri="{FF2B5EF4-FFF2-40B4-BE49-F238E27FC236}">
                <a16:creationId xmlns:a16="http://schemas.microsoft.com/office/drawing/2014/main" id="{524109FC-538C-46B8-8478-0C27FE99A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27">
            <a:extLst xmlns:a="http://schemas.openxmlformats.org/drawingml/2006/main">
              <a:ext uri="{FF2B5EF4-FFF2-40B4-BE49-F238E27FC236}">
                <a16:creationId xmlns:a16="http://schemas.microsoft.com/office/drawing/2014/main" id="{DFDE802E-4200-4C85-A501-742B826C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每道检验明确标准、记录与放行条件；异常品隔离处置，复验合格后返回对应流程。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C4015DE6-8CC5-47EC-B9F0-E07C81F5A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2524125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328">
            <a:extLst xmlns:a="http://schemas.openxmlformats.org/drawingml/2006/main">
              <a:ext uri="{FF2B5EF4-FFF2-40B4-BE49-F238E27FC236}">
                <a16:creationId xmlns:a16="http://schemas.microsoft.com/office/drawing/2014/main" id="{E4A4B2C1-DBAB-4B8B-BFF3-AFDE5487F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95600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来料检验 IQC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29">
            <a:extLst xmlns:a="http://schemas.openxmlformats.org/drawingml/2006/main">
              <a:ext uri="{FF2B5EF4-FFF2-40B4-BE49-F238E27FC236}">
                <a16:creationId xmlns:a16="http://schemas.microsoft.com/office/drawing/2014/main" id="{B7BA4DEF-5992-44F4-9010-4159E9322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362325"/>
            <a:ext cx="2238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批次／</a:t>
            </a: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外观</a:t>
            </a: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／资料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材料合格后领用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B9691DB9-A71A-4CA2-A663-4267B9BF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714625"/>
            <a:ext cx="2524125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330">
            <a:extLst xmlns:a="http://schemas.openxmlformats.org/drawingml/2006/main">
              <a:ext uri="{FF2B5EF4-FFF2-40B4-BE49-F238E27FC236}">
                <a16:creationId xmlns:a16="http://schemas.microsoft.com/office/drawing/2014/main" id="{4E85FE7B-40D2-4DA7-91B6-026DBAA8B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895600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首件确认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331">
            <a:extLst xmlns:a="http://schemas.openxmlformats.org/drawingml/2006/main">
              <a:ext uri="{FF2B5EF4-FFF2-40B4-BE49-F238E27FC236}">
                <a16:creationId xmlns:a16="http://schemas.microsoft.com/office/drawing/2014/main" id="{CC0D6B76-5B1E-47E3-BFF0-50B74C9F9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362325"/>
            <a:ext cx="2238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样品／件重／尺寸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确认后启动批产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79EB962-CA05-41F6-AFC9-BD0BA4524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714625"/>
            <a:ext cx="2524125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332">
            <a:extLst xmlns:a="http://schemas.openxmlformats.org/drawingml/2006/main">
              <a:ext uri="{FF2B5EF4-FFF2-40B4-BE49-F238E27FC236}">
                <a16:creationId xmlns:a16="http://schemas.microsoft.com/office/drawing/2014/main" id="{0A0037D5-5261-44CD-B1CC-D6DA5EB05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95600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过程检验 IPQC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333">
            <a:extLst xmlns:a="http://schemas.openxmlformats.org/drawingml/2006/main">
              <a:ext uri="{FF2B5EF4-FFF2-40B4-BE49-F238E27FC236}">
                <a16:creationId xmlns:a16="http://schemas.microsoft.com/office/drawing/2014/main" id="{0F19784D-3B19-4F89-B466-2ACA97797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362325"/>
            <a:ext cx="2238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巡检与过程记录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关注工艺变更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00602CA4-F698-4A0D-98C7-A1A1CD73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714625"/>
            <a:ext cx="2524125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327C75"/>
          </a:solidFill>
          <a:ln xmlns:a="http://schemas.openxmlformats.org/drawingml/2006/main" w="10478">
            <a:solidFill>
              <a:srgbClr val="327C75"/>
            </a:solidFill>
          </a:ln>
        </p:spPr>
      </p:sp>
      <p:sp>
        <p:nvSpPr>
          <p:cNvPr id="18" name="text-334">
            <a:extLst xmlns:a="http://schemas.openxmlformats.org/drawingml/2006/main">
              <a:ext uri="{FF2B5EF4-FFF2-40B4-BE49-F238E27FC236}">
                <a16:creationId xmlns:a16="http://schemas.microsoft.com/office/drawing/2014/main" id="{7ED182BE-BB51-4BFC-BBC8-74155AF37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895600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成品检验 FQC</a:t>
            </a:r>
            <a:endParaRPr sz="187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335">
            <a:extLst xmlns:a="http://schemas.openxmlformats.org/drawingml/2006/main">
              <a:ext uri="{FF2B5EF4-FFF2-40B4-BE49-F238E27FC236}">
                <a16:creationId xmlns:a16="http://schemas.microsoft.com/office/drawing/2014/main" id="{655831EA-C46C-4569-BF62-F62876AA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362325"/>
            <a:ext cx="2238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外观／重量／尺寸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核对稳定与装配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339564D0-AED9-4C46-883C-668ACF2E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2714625"/>
            <a:ext cx="2524125" cy="180975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1" name="text-336">
            <a:extLst xmlns:a="http://schemas.openxmlformats.org/drawingml/2006/main">
              <a:ext uri="{FF2B5EF4-FFF2-40B4-BE49-F238E27FC236}">
                <a16:creationId xmlns:a16="http://schemas.microsoft.com/office/drawing/2014/main" id="{F9E58BA2-2187-4D1D-9369-ED5468871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34850" y="2895600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出货检验 OQC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337">
            <a:extLst xmlns:a="http://schemas.openxmlformats.org/drawingml/2006/main">
              <a:ext uri="{FF2B5EF4-FFF2-40B4-BE49-F238E27FC236}">
                <a16:creationId xmlns:a16="http://schemas.microsoft.com/office/drawing/2014/main" id="{7CE9218B-A770-4ADC-9C3E-2F3748920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75" y="3362325"/>
            <a:ext cx="2238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型号／数量／包装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确认订单与标识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28" name="直接箭头连接符 74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248025" y="3619500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29" name="直接箭头连接符 75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6067425" y="3619500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30" name="直接箭头连接符 76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8886825" y="3619500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31" name="直接箭头连接符 77"/>
          <p:cNvCxnSpPr>
            <a:stCxn xmlns:a="http://schemas.openxmlformats.org/drawingml/2006/main" id="17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>
            <a:off x="11706225" y="3619500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7" name="直接连接符 26">
            <a:extLst xmlns:a="http://schemas.openxmlformats.org/drawingml/2006/main">
              <a:ext uri="{FF2B5EF4-FFF2-40B4-BE49-F238E27FC236}">
                <a16:creationId xmlns:a16="http://schemas.microsoft.com/office/drawing/2014/main" id="{4A7F7EB7-CF0A-4BDC-AD49-57A7C2B89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5963" y="4524375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28" name="直接连接符 27">
            <a:extLst xmlns:a="http://schemas.openxmlformats.org/drawingml/2006/main">
              <a:ext uri="{FF2B5EF4-FFF2-40B4-BE49-F238E27FC236}">
                <a16:creationId xmlns:a16="http://schemas.microsoft.com/office/drawing/2014/main" id="{8B41912B-E873-4B64-9DE9-AA904EAB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363" y="4524375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29" name="直接连接符 28">
            <a:extLst xmlns:a="http://schemas.openxmlformats.org/drawingml/2006/main">
              <a:ext uri="{FF2B5EF4-FFF2-40B4-BE49-F238E27FC236}">
                <a16:creationId xmlns:a16="http://schemas.microsoft.com/office/drawing/2014/main" id="{C300634B-9CC5-4DF3-AACF-23F0709AC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4763" y="4524375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30" name="直接连接符 29">
            <a:extLst xmlns:a="http://schemas.openxmlformats.org/drawingml/2006/main">
              <a:ext uri="{FF2B5EF4-FFF2-40B4-BE49-F238E27FC236}">
                <a16:creationId xmlns:a16="http://schemas.microsoft.com/office/drawing/2014/main" id="{9B3ADC6F-2FCE-483A-8847-15ADC5C2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4163" y="4524375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31" name="直接连接符 30">
            <a:extLst xmlns:a="http://schemas.openxmlformats.org/drawingml/2006/main">
              <a:ext uri="{FF2B5EF4-FFF2-40B4-BE49-F238E27FC236}">
                <a16:creationId xmlns:a16="http://schemas.microsoft.com/office/drawing/2014/main" id="{ED8B7618-4173-4CBC-B6ED-E5348AD99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63563" y="4524375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32" name="直接连接符 31">
            <a:extLst xmlns:a="http://schemas.openxmlformats.org/drawingml/2006/main">
              <a:ext uri="{FF2B5EF4-FFF2-40B4-BE49-F238E27FC236}">
                <a16:creationId xmlns:a16="http://schemas.microsoft.com/office/drawing/2014/main" id="{6629D2B8-0903-436E-8528-9479D52EB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5963" y="4848225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B44755"/>
            </a:solidFill>
            <a:prstDash val="solid"/>
          </a:ln>
        </p:spPr>
      </p:sp>
      <p:sp>
        <p:nvSpPr>
          <p:cNvPr id="33" name="矩形 32">
            <a:extLst xmlns:a="http://schemas.openxmlformats.org/drawingml/2006/main">
              <a:ext uri="{FF2B5EF4-FFF2-40B4-BE49-F238E27FC236}">
                <a16:creationId xmlns:a16="http://schemas.microsoft.com/office/drawing/2014/main" id="{2CC58890-F3B4-4CD7-8060-46C58E0CE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4838700"/>
            <a:ext cx="19050" cy="19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sp>
        <p:nvSpPr>
          <p:cNvPr id="34" name="text-338">
            <a:extLst xmlns:a="http://schemas.openxmlformats.org/drawingml/2006/main">
              <a:ext uri="{FF2B5EF4-FFF2-40B4-BE49-F238E27FC236}">
                <a16:creationId xmlns:a16="http://schemas.microsoft.com/office/drawing/2014/main" id="{FA7A0A2F-5EA2-4197-942F-5CE7FFDE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5019675"/>
            <a:ext cx="75914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B44755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B44755"/>
                </a:solidFill>
                <a:latin typeface="微软雅黑"/>
                <a:ea typeface="微软雅黑"/>
                <a:cs typeface="微软雅黑"/>
              </a:rPr>
              <a:t>任一检验不合格，进入异常处理</a:t>
            </a:r>
            <a:endParaRPr sz="1725" b="0">
              <a:solidFill>
                <a:srgbClr val="B4475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6590CD97-5881-4749-ABC3-2974C0BFA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05450"/>
            <a:ext cx="3086100" cy="1247775"/>
          </a:xfrm>
          <a:prstGeom xmlns:a="http://schemas.openxmlformats.org/drawingml/2006/main" prst="roundRect">
            <a:avLst>
              <a:gd name="adj" fmla="val 687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6" name="text-339">
            <a:extLst xmlns:a="http://schemas.openxmlformats.org/drawingml/2006/main">
              <a:ext uri="{FF2B5EF4-FFF2-40B4-BE49-F238E27FC236}">
                <a16:creationId xmlns:a16="http://schemas.microsoft.com/office/drawing/2014/main" id="{E238A014-949E-4668-B74F-2F34CC033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86425"/>
            <a:ext cx="2819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标识与隔离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text-340">
            <a:extLst xmlns:a="http://schemas.openxmlformats.org/drawingml/2006/main">
              <a:ext uri="{FF2B5EF4-FFF2-40B4-BE49-F238E27FC236}">
                <a16:creationId xmlns:a16="http://schemas.microsoft.com/office/drawing/2014/main" id="{6A75B1E9-1A1D-461F-B59E-02ECB3DC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6153150"/>
            <a:ext cx="2800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禁止混入合格品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3661AB73-7202-4829-B3BD-FD333CCA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5505450"/>
            <a:ext cx="3086100" cy="1247775"/>
          </a:xfrm>
          <a:prstGeom xmlns:a="http://schemas.openxmlformats.org/drawingml/2006/main" prst="roundRect">
            <a:avLst>
              <a:gd name="adj" fmla="val 687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9" name="text-341">
            <a:extLst xmlns:a="http://schemas.openxmlformats.org/drawingml/2006/main">
              <a:ext uri="{FF2B5EF4-FFF2-40B4-BE49-F238E27FC236}">
                <a16:creationId xmlns:a16="http://schemas.microsoft.com/office/drawing/2014/main" id="{37A93F3F-059D-453E-B840-AF611FD2E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5686425"/>
            <a:ext cx="2819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评审与处置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-342">
            <a:extLst xmlns:a="http://schemas.openxmlformats.org/drawingml/2006/main">
              <a:ext uri="{FF2B5EF4-FFF2-40B4-BE49-F238E27FC236}">
                <a16:creationId xmlns:a16="http://schemas.microsoft.com/office/drawing/2014/main" id="{6C486520-760C-4BB4-B317-0F6C52E9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6153150"/>
            <a:ext cx="2800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退换／返工／批准处理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圆角矩形 40">
            <a:extLst xmlns:a="http://schemas.openxmlformats.org/drawingml/2006/main">
              <a:ext uri="{FF2B5EF4-FFF2-40B4-BE49-F238E27FC236}">
                <a16:creationId xmlns:a16="http://schemas.microsoft.com/office/drawing/2014/main" id="{4D53F278-5DC0-467D-BF7C-E6C78EE2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505450"/>
            <a:ext cx="3086100" cy="1247775"/>
          </a:xfrm>
          <a:prstGeom xmlns:a="http://schemas.openxmlformats.org/drawingml/2006/main" prst="roundRect">
            <a:avLst>
              <a:gd name="adj" fmla="val 687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42" name="text-343">
            <a:extLst xmlns:a="http://schemas.openxmlformats.org/drawingml/2006/main">
              <a:ext uri="{FF2B5EF4-FFF2-40B4-BE49-F238E27FC236}">
                <a16:creationId xmlns:a16="http://schemas.microsoft.com/office/drawing/2014/main" id="{074629E5-BD9A-48E7-BF6B-0DB99D371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5686425"/>
            <a:ext cx="2819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复验确认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text-344">
            <a:extLst xmlns:a="http://schemas.openxmlformats.org/drawingml/2006/main">
              <a:ext uri="{FF2B5EF4-FFF2-40B4-BE49-F238E27FC236}">
                <a16:creationId xmlns:a16="http://schemas.microsoft.com/office/drawing/2014/main" id="{D0310FF2-3434-4E59-A497-0B38DA373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6153150"/>
            <a:ext cx="2800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重新检验并记录结论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0D90F187-CF96-4DDA-91A8-688B9D2F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375" y="5505450"/>
            <a:ext cx="3133725" cy="1247775"/>
          </a:xfrm>
          <a:prstGeom xmlns:a="http://schemas.openxmlformats.org/drawingml/2006/main" prst="roundRect">
            <a:avLst>
              <a:gd name="adj" fmla="val 687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45" name="text-345">
            <a:extLst xmlns:a="http://schemas.openxmlformats.org/drawingml/2006/main">
              <a:ext uri="{FF2B5EF4-FFF2-40B4-BE49-F238E27FC236}">
                <a16:creationId xmlns:a16="http://schemas.microsoft.com/office/drawing/2014/main" id="{E5662227-3300-4C28-89BD-ED4E74CA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15725" y="5686425"/>
            <a:ext cx="28670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返回对应环节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text-346">
            <a:extLst xmlns:a="http://schemas.openxmlformats.org/drawingml/2006/main">
              <a:ext uri="{FF2B5EF4-FFF2-40B4-BE49-F238E27FC236}">
                <a16:creationId xmlns:a16="http://schemas.microsoft.com/office/drawing/2014/main" id="{F89238C9-2423-4DEA-9416-A53FBA962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153150"/>
            <a:ext cx="28479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复验合格后重新放行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52" name="直接箭头连接符 98"/>
          <p:cNvCxnSpPr>
            <a:stCxn xmlns:a="http://schemas.openxmlformats.org/drawingml/2006/main" id="33" idx="2"/>
            <a:endCxn xmlns:a="http://schemas.openxmlformats.org/drawingml/2006/main" id="35" idx="0"/>
          </p:cNvCxnSpPr>
          <p:nvPr/>
        </p:nvCxnSpPr>
        <p:spPr>
          <a:xfrm xmlns:a="http://schemas.openxmlformats.org/drawingml/2006/main">
            <a:off x="2266950" y="4857750"/>
            <a:ext cx="0" cy="64770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B44755"/>
            </a:solidFill>
            <a:prstDash val="solid"/>
            <a:tailEnd type="triangle" w="med" len="med"/>
          </a:ln>
        </p:spPr>
      </p:cxnSp>
      <p:cxnSp>
        <p:nvCxnSpPr>
          <p:cNvPr id="253" name="直接箭头连接符 99"/>
          <p:cNvCxnSpPr>
            <a:stCxn xmlns:a="http://schemas.openxmlformats.org/drawingml/2006/main" id="35" idx="3"/>
            <a:endCxn xmlns:a="http://schemas.openxmlformats.org/drawingml/2006/main" id="38" idx="1"/>
          </p:cNvCxnSpPr>
          <p:nvPr/>
        </p:nvCxnSpPr>
        <p:spPr>
          <a:xfrm xmlns:a="http://schemas.openxmlformats.org/drawingml/2006/main">
            <a:off x="3810000" y="6129338"/>
            <a:ext cx="4667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54" name="直接箭头连接符 100"/>
          <p:cNvCxnSpPr>
            <a:stCxn xmlns:a="http://schemas.openxmlformats.org/drawingml/2006/main" id="38" idx="3"/>
            <a:endCxn xmlns:a="http://schemas.openxmlformats.org/drawingml/2006/main" id="41" idx="1"/>
          </p:cNvCxnSpPr>
          <p:nvPr/>
        </p:nvCxnSpPr>
        <p:spPr>
          <a:xfrm xmlns:a="http://schemas.openxmlformats.org/drawingml/2006/main">
            <a:off x="7362825" y="6129338"/>
            <a:ext cx="4667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255" name="直接箭头连接符 101"/>
          <p:cNvCxnSpPr>
            <a:stCxn xmlns:a="http://schemas.openxmlformats.org/drawingml/2006/main" id="41" idx="3"/>
            <a:endCxn xmlns:a="http://schemas.openxmlformats.org/drawingml/2006/main" id="44" idx="1"/>
          </p:cNvCxnSpPr>
          <p:nvPr/>
        </p:nvCxnSpPr>
        <p:spPr>
          <a:xfrm xmlns:a="http://schemas.openxmlformats.org/drawingml/2006/main">
            <a:off x="10915650" y="6129338"/>
            <a:ext cx="46672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51" name="text-347">
            <a:extLst xmlns:a="http://schemas.openxmlformats.org/drawingml/2006/main">
              <a:ext uri="{FF2B5EF4-FFF2-40B4-BE49-F238E27FC236}">
                <a16:creationId xmlns:a16="http://schemas.microsoft.com/office/drawing/2014/main" id="{C109B712-91D2-4743-B0BF-C780B82B3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10425"/>
            <a:ext cx="1371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记录要求：检验批次、判定依据、结果、异常处置与放行状态保持关联。</a:t>
            </a:r>
            <a:endParaRPr sz="20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text-348">
            <a:extLst xmlns:a="http://schemas.openxmlformats.org/drawingml/2006/main">
              <a:ext uri="{FF2B5EF4-FFF2-40B4-BE49-F238E27FC236}">
                <a16:creationId xmlns:a16="http://schemas.microsoft.com/office/drawing/2014/main" id="{DD60074E-C9AC-4C42-92F0-4B48E5BD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质检流程方案。抽样规则、检验频次、判定标准与批准权限按实际文件及客户要求确定。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9659072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图片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5303f6883b4f2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49">
            <a:extLst xmlns:a="http://schemas.openxmlformats.org/drawingml/2006/main">
              <a:ext uri="{FF2B5EF4-FFF2-40B4-BE49-F238E27FC236}">
                <a16:creationId xmlns:a16="http://schemas.microsoft.com/office/drawing/2014/main" id="{74808D78-1636-4D53-B00B-69529CE5D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ISO 9001质量管理体系认证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50">
            <a:extLst xmlns:a="http://schemas.openxmlformats.org/drawingml/2006/main">
              <a:ext uri="{FF2B5EF4-FFF2-40B4-BE49-F238E27FC236}">
                <a16:creationId xmlns:a16="http://schemas.microsoft.com/office/drawing/2014/main" id="{4559731B-1EAE-4BAB-A3B1-B0080B770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QUALITY CERTIFICATION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51">
            <a:extLst xmlns:a="http://schemas.openxmlformats.org/drawingml/2006/main">
              <a:ext uri="{FF2B5EF4-FFF2-40B4-BE49-F238E27FC236}">
                <a16:creationId xmlns:a16="http://schemas.microsoft.com/office/drawing/2014/main" id="{BA7FB78A-8A5B-4BA0-9767-8067A68B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52">
            <a:extLst xmlns:a="http://schemas.openxmlformats.org/drawingml/2006/main">
              <a:ext uri="{FF2B5EF4-FFF2-40B4-BE49-F238E27FC236}">
                <a16:creationId xmlns:a16="http://schemas.microsoft.com/office/drawing/2014/main" id="{B4F86E25-23EA-482D-85E7-E1791759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53">
            <a:extLst xmlns:a="http://schemas.openxmlformats.org/drawingml/2006/main">
              <a:ext uri="{FF2B5EF4-FFF2-40B4-BE49-F238E27FC236}">
                <a16:creationId xmlns:a16="http://schemas.microsoft.com/office/drawing/2014/main" id="{6169A805-CC2C-4C59-8401-BFE253994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7" name="图片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9502ed409245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5487" y="1619250"/>
            <a:ext cx="4206875" cy="5953125"/>
          </a:xfrm>
          <a:prstGeom xmlns:a="http://schemas.openxmlformats.org/drawingml/2006/main" prst="rect">
            <a:avLst/>
          </a:prstGeom>
        </p:spPr>
      </p:pic>
      <p:pic>
        <p:nvPicPr>
          <p:cNvPr id="28" name="图片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4792b134bc44a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54613" y="1619250"/>
            <a:ext cx="4206875" cy="5953125"/>
          </a:xfrm>
          <a:prstGeom xmlns:a="http://schemas.openxmlformats.org/drawingml/2006/main" prst="rect">
            <a:avLst/>
          </a:prstGeom>
        </p:spPr>
      </p:pic>
      <p:sp>
        <p:nvSpPr>
          <p:cNvPr id="9" name="text-354">
            <a:extLst xmlns:a="http://schemas.openxmlformats.org/drawingml/2006/main">
              <a:ext uri="{FF2B5EF4-FFF2-40B4-BE49-F238E27FC236}">
                <a16:creationId xmlns:a16="http://schemas.microsoft.com/office/drawing/2014/main" id="{0C802832-27A3-4B5C-89C5-93A0EAE8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1695450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认证主体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55">
            <a:extLst xmlns:a="http://schemas.openxmlformats.org/drawingml/2006/main">
              <a:ext uri="{FF2B5EF4-FFF2-40B4-BE49-F238E27FC236}">
                <a16:creationId xmlns:a16="http://schemas.microsoft.com/office/drawing/2014/main" id="{0BB13A19-80B8-4B39-9D74-93838D40B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2479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8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356">
            <a:extLst xmlns:a="http://schemas.openxmlformats.org/drawingml/2006/main">
              <a:ext uri="{FF2B5EF4-FFF2-40B4-BE49-F238E27FC236}">
                <a16:creationId xmlns:a16="http://schemas.microsoft.com/office/drawing/2014/main" id="{4F2B4B8C-B965-463F-AEAF-F0EFD88F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943225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认证标准与范围</a:t>
            </a:r>
            <a:endParaRPr sz="210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357">
            <a:extLst xmlns:a="http://schemas.openxmlformats.org/drawingml/2006/main">
              <a:ext uri="{FF2B5EF4-FFF2-40B4-BE49-F238E27FC236}">
                <a16:creationId xmlns:a16="http://schemas.microsoft.com/office/drawing/2014/main" id="{CCC03C2D-E163-4A01-B487-9D0FA81C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495675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ISO 9001:2015</a:t>
            </a:r>
            <a:endParaRPr sz="18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EPP、EPO泡沫制品的生产</a:t>
            </a:r>
            <a:endParaRPr sz="18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358">
            <a:extLst xmlns:a="http://schemas.openxmlformats.org/drawingml/2006/main">
              <a:ext uri="{FF2B5EF4-FFF2-40B4-BE49-F238E27FC236}">
                <a16:creationId xmlns:a16="http://schemas.microsoft.com/office/drawing/2014/main" id="{12FF8334-B579-41C7-B078-C9ED201D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591050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证书信息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359">
            <a:extLst xmlns:a="http://schemas.openxmlformats.org/drawingml/2006/main">
              <a:ext uri="{FF2B5EF4-FFF2-40B4-BE49-F238E27FC236}">
                <a16:creationId xmlns:a16="http://schemas.microsoft.com/office/drawing/2014/main" id="{EFA1CC4E-B22B-4258-B88E-073DC631A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5143500"/>
            <a:ext cx="48577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编号：DZ/CN/2411091Q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证载有效期至2028年2月9日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360">
            <a:extLst xmlns:a="http://schemas.openxmlformats.org/drawingml/2006/main">
              <a:ext uri="{FF2B5EF4-FFF2-40B4-BE49-F238E27FC236}">
                <a16:creationId xmlns:a16="http://schemas.microsoft.com/office/drawing/2014/main" id="{8BE07B1D-C53B-4D85-9BDB-D5D513303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6238875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监督审核</a:t>
            </a:r>
            <a:endParaRPr sz="210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361">
            <a:extLst xmlns:a="http://schemas.openxmlformats.org/drawingml/2006/main">
              <a:ext uri="{FF2B5EF4-FFF2-40B4-BE49-F238E27FC236}">
                <a16:creationId xmlns:a16="http://schemas.microsoft.com/office/drawing/2014/main" id="{0C9422EE-1064-4CF5-A6F1-5F34CB6A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6791325"/>
            <a:ext cx="48577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第1次监督审核通过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证明有效期至2027年2月10日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362">
            <a:extLst xmlns:a="http://schemas.openxmlformats.org/drawingml/2006/main">
              <a:ext uri="{FF2B5EF4-FFF2-40B4-BE49-F238E27FC236}">
                <a16:creationId xmlns:a16="http://schemas.microsoft.com/office/drawing/2014/main" id="{11CB579A-2E94-4461-8498-3A0782D9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证书原件与监督审核证明展示。认证持续有效需按认证机构要求接受监督审核。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4875145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6" name="图片 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d8e6b85c89449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63">
            <a:extLst xmlns:a="http://schemas.openxmlformats.org/drawingml/2006/main">
              <a:ext uri="{FF2B5EF4-FFF2-40B4-BE49-F238E27FC236}">
                <a16:creationId xmlns:a16="http://schemas.microsoft.com/office/drawing/2014/main" id="{8913CE95-4096-494B-8AB5-076CFF387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5S现场管理与持续改善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64">
            <a:extLst xmlns:a="http://schemas.openxmlformats.org/drawingml/2006/main">
              <a:ext uri="{FF2B5EF4-FFF2-40B4-BE49-F238E27FC236}">
                <a16:creationId xmlns:a16="http://schemas.microsoft.com/office/drawing/2014/main" id="{CAF34760-9B1A-4913-A50B-F8400C51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5S WORKPLACE MANAGEMENT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65">
            <a:extLst xmlns:a="http://schemas.openxmlformats.org/drawingml/2006/main">
              <a:ext uri="{FF2B5EF4-FFF2-40B4-BE49-F238E27FC236}">
                <a16:creationId xmlns:a16="http://schemas.microsoft.com/office/drawing/2014/main" id="{2E4C852B-8515-495F-88F8-A512C563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66">
            <a:extLst xmlns:a="http://schemas.openxmlformats.org/drawingml/2006/main">
              <a:ext uri="{FF2B5EF4-FFF2-40B4-BE49-F238E27FC236}">
                <a16:creationId xmlns:a16="http://schemas.microsoft.com/office/drawing/2014/main" id="{746068A5-69C7-49B2-99CB-7C39F77A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67">
            <a:extLst xmlns:a="http://schemas.openxmlformats.org/drawingml/2006/main">
              <a:ext uri="{FF2B5EF4-FFF2-40B4-BE49-F238E27FC236}">
                <a16:creationId xmlns:a16="http://schemas.microsoft.com/office/drawing/2014/main" id="{53EF0AD2-0BD5-43D0-B608-598CDA64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23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68">
            <a:extLst xmlns:a="http://schemas.openxmlformats.org/drawingml/2006/main">
              <a:ext uri="{FF2B5EF4-FFF2-40B4-BE49-F238E27FC236}">
                <a16:creationId xmlns:a16="http://schemas.microsoft.com/office/drawing/2014/main" id="{D1FD1818-4641-4600-8313-6954D9226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把区域、物料、工具和作业标准落实到现场，以日常检查推动问题整改与习惯养成。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103" name="表格 30"/>
          <p:cNvGraphicFramePr/>
          <p:nvPr/>
        </p:nvGraphicFramePr>
        <p:xfrm>
          <a:off xmlns:a="http://schemas.openxmlformats.org/drawingml/2006/main" x="723900" y="2486025"/>
          <a:ext xmlns:a="http://schemas.openxmlformats.org/drawingml/2006/main" cx="13811250" cy="3781428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66925"/>
                <a:gridCol w="6505575"/>
                <a:gridCol w="5238750"/>
              </a:tblGrid>
              <a:tr h="6302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5S要素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现场执行重点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可视化与检查要点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整理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区分必需与非必需物品，清理闲置与无效物料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红牌标识、待处理区、处置记录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整顿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工具定置、物料分区，保持通道和取用位置清晰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区域线、位置标签、状态与批次标识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清扫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清除珠粒、粉尘和杂物，结合设备清洁发现异常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机台／地面／料区清洁点检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清洁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将整理、整顿、清扫要求形成统一标准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现场照片标准、责任区域、检查表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6302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素养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开展岗位培训、交接检查与日常自查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执行记录、问题反馈、整改复查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</a:tbl>
          </a:graphicData>
        </a:graphic>
      </p:graphicFrame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F5FA3FD2-BE2B-4575-AA71-5E4A15D98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743700"/>
            <a:ext cx="2524125" cy="695325"/>
          </a:xfrm>
          <a:prstGeom xmlns:a="http://schemas.openxmlformats.org/drawingml/2006/main" prst="roundRect">
            <a:avLst>
              <a:gd name="adj" fmla="val 1232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0" name="text-369">
            <a:extLst xmlns:a="http://schemas.openxmlformats.org/drawingml/2006/main">
              <a:ext uri="{FF2B5EF4-FFF2-40B4-BE49-F238E27FC236}">
                <a16:creationId xmlns:a16="http://schemas.microsoft.com/office/drawing/2014/main" id="{7CE4332D-51D0-4DBB-984E-A2B82D5E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9246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责任分区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841BC9F8-2A20-4909-B3B1-64984130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6743700"/>
            <a:ext cx="2524125" cy="695325"/>
          </a:xfrm>
          <a:prstGeom xmlns:a="http://schemas.openxmlformats.org/drawingml/2006/main" prst="roundRect">
            <a:avLst>
              <a:gd name="adj" fmla="val 1232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370">
            <a:extLst xmlns:a="http://schemas.openxmlformats.org/drawingml/2006/main">
              <a:ext uri="{FF2B5EF4-FFF2-40B4-BE49-F238E27FC236}">
                <a16:creationId xmlns:a16="http://schemas.microsoft.com/office/drawing/2014/main" id="{58A0BC82-BC9D-485E-BFDA-A3CF44C7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69246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日常检查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2C4D60A6-C44F-40B2-89CF-FBD373059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6743700"/>
            <a:ext cx="2524125" cy="695325"/>
          </a:xfrm>
          <a:prstGeom xmlns:a="http://schemas.openxmlformats.org/drawingml/2006/main" prst="roundRect">
            <a:avLst>
              <a:gd name="adj" fmla="val 1232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4" name="text-371">
            <a:extLst xmlns:a="http://schemas.openxmlformats.org/drawingml/2006/main">
              <a:ext uri="{FF2B5EF4-FFF2-40B4-BE49-F238E27FC236}">
                <a16:creationId xmlns:a16="http://schemas.microsoft.com/office/drawing/2014/main" id="{2A4C7611-C5DE-4126-BEAB-BB348C01A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69246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问题记录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3CCE04A0-AC36-4FFC-9F93-3006B9D7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6743700"/>
            <a:ext cx="2524125" cy="695325"/>
          </a:xfrm>
          <a:prstGeom xmlns:a="http://schemas.openxmlformats.org/drawingml/2006/main" prst="roundRect">
            <a:avLst>
              <a:gd name="adj" fmla="val 1232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6" name="text-372">
            <a:extLst xmlns:a="http://schemas.openxmlformats.org/drawingml/2006/main">
              <a:ext uri="{FF2B5EF4-FFF2-40B4-BE49-F238E27FC236}">
                <a16:creationId xmlns:a16="http://schemas.microsoft.com/office/drawing/2014/main" id="{695A0D0D-19A9-41B8-AAA4-4D8A3956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69246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限期整改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75A1C26D-3511-4E1F-BD6E-F3EA0449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6743700"/>
            <a:ext cx="2524125" cy="695325"/>
          </a:xfrm>
          <a:prstGeom xmlns:a="http://schemas.openxmlformats.org/drawingml/2006/main" prst="roundRect">
            <a:avLst>
              <a:gd name="adj" fmla="val 1232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373">
            <a:extLst xmlns:a="http://schemas.openxmlformats.org/drawingml/2006/main">
              <a:ext uri="{FF2B5EF4-FFF2-40B4-BE49-F238E27FC236}">
                <a16:creationId xmlns:a16="http://schemas.microsoft.com/office/drawing/2014/main" id="{A7671B92-6CA6-493F-A249-655798436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34850" y="69246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复查保持</a:t>
            </a:r>
            <a:endParaRPr sz="187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14" name="直接箭头连接符 41"/>
          <p:cNvCxnSpPr>
            <a:stCxn xmlns:a="http://schemas.openxmlformats.org/drawingml/2006/main" id="9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248025" y="709136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15" name="直接箭头连接符 42"/>
          <p:cNvCxnSpPr>
            <a:stCxn xmlns:a="http://schemas.openxmlformats.org/drawingml/2006/main" id="11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6067425" y="709136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16" name="直接箭头连接符 43"/>
          <p:cNvCxnSpPr>
            <a:stCxn xmlns:a="http://schemas.openxmlformats.org/drawingml/2006/main" id="13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8886825" y="709136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17" name="直接箭头连接符 44"/>
          <p:cNvCxnSpPr>
            <a:stCxn xmlns:a="http://schemas.openxmlformats.org/drawingml/2006/main" id="15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11706225" y="709136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3" name="text-374">
            <a:extLst xmlns:a="http://schemas.openxmlformats.org/drawingml/2006/main">
              <a:ext uri="{FF2B5EF4-FFF2-40B4-BE49-F238E27FC236}">
                <a16:creationId xmlns:a16="http://schemas.microsoft.com/office/drawing/2014/main" id="{D66696F4-B47A-4D9D-9188-9272F939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5S管理方案；检查频次、责任岗位与整改时限按现场实际制度落实，安全要求纳入日常点检。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6648240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图片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6f635c2d2e4a5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75">
            <a:extLst xmlns:a="http://schemas.openxmlformats.org/drawingml/2006/main">
              <a:ext uri="{FF2B5EF4-FFF2-40B4-BE49-F238E27FC236}">
                <a16:creationId xmlns:a16="http://schemas.microsoft.com/office/drawing/2014/main" id="{8E256CD7-A80E-4934-81F9-FEFA24ACD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常见成型问题与排查方向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76">
            <a:extLst xmlns:a="http://schemas.openxmlformats.org/drawingml/2006/main">
              <a:ext uri="{FF2B5EF4-FFF2-40B4-BE49-F238E27FC236}">
                <a16:creationId xmlns:a16="http://schemas.microsoft.com/office/drawing/2014/main" id="{C098C963-C60B-4EC8-BCFC-92CE0ABE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PROCESS TROUBLESHOOTING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77">
            <a:extLst xmlns:a="http://schemas.openxmlformats.org/drawingml/2006/main">
              <a:ext uri="{FF2B5EF4-FFF2-40B4-BE49-F238E27FC236}">
                <a16:creationId xmlns:a16="http://schemas.microsoft.com/office/drawing/2014/main" id="{FF6B363E-2F57-4179-B581-703766E7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78">
            <a:extLst xmlns:a="http://schemas.openxmlformats.org/drawingml/2006/main">
              <a:ext uri="{FF2B5EF4-FFF2-40B4-BE49-F238E27FC236}">
                <a16:creationId xmlns:a16="http://schemas.microsoft.com/office/drawing/2014/main" id="{950E9EE7-4714-4A73-917B-E49F876A0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79">
            <a:extLst xmlns:a="http://schemas.openxmlformats.org/drawingml/2006/main">
              <a:ext uri="{FF2B5EF4-FFF2-40B4-BE49-F238E27FC236}">
                <a16:creationId xmlns:a16="http://schemas.microsoft.com/office/drawing/2014/main" id="{78533132-DBBA-4CA2-B347-F22E897A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24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80">
            <a:extLst xmlns:a="http://schemas.openxmlformats.org/drawingml/2006/main">
              <a:ext uri="{FF2B5EF4-FFF2-40B4-BE49-F238E27FC236}">
                <a16:creationId xmlns:a16="http://schemas.microsoft.com/office/drawing/2014/main" id="{166CB2E7-3E70-47D3-8349-C58E9765E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先保留异常样品与批次、机台、模具信息，再结合过程记录验证原因。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19" name="表格 16"/>
          <p:cNvGraphicFramePr/>
          <p:nvPr/>
        </p:nvGraphicFramePr>
        <p:xfrm>
          <a:off xmlns:a="http://schemas.openxmlformats.org/drawingml/2006/main" x="723900" y="2457450"/>
          <a:ext xmlns:a="http://schemas.openxmlformats.org/drawingml/2006/main" cx="13811250" cy="4695828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47925"/>
                <a:gridCol w="6115050"/>
                <a:gridCol w="5248275"/>
              </a:tblGrid>
              <a:tr h="7826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现象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优先核查方向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验证或处理建议</a:t>
                      </a:r>
                      <a:endParaRPr sz="1800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7826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缺料／局部不饱满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物料供给、充填路径、局部结构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进料与排气状态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对照缺陷位置检查条件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调整后重新确认首件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7826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珠粒结合不良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材料状态、通汽条件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熔结条件与预处理匹配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结合截面或约定方法确认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经试验验证调整效果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7826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收缩／翘曲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冷却均匀性、脱模状态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结构、稳定与后处理条件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统一测量时点与基准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比较工艺与样品记录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7826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重量／尺寸波动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材料批次、充填及工艺波动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测量方法和制品稳定状态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核对量具与方法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复测并分析过程趋势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782638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外观／脱模损伤</a:t>
                      </a:r>
                      <a:endParaRPr sz="1800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分型、顶出与取件方式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模具表面、污染与清洁状态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区分模具、成型和搬运环节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00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修正后验证外观样板</a:t>
                      </a:r>
                      <a:endParaRPr sz="1800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</a:tbl>
          </a:graphicData>
        </a:graphic>
      </p:graphicFrame>
      <p:sp>
        <p:nvSpPr>
          <p:cNvPr id="9" name="text-381">
            <a:extLst xmlns:a="http://schemas.openxmlformats.org/drawingml/2006/main">
              <a:ext uri="{FF2B5EF4-FFF2-40B4-BE49-F238E27FC236}">
                <a16:creationId xmlns:a16="http://schemas.microsoft.com/office/drawing/2014/main" id="{51BDADC3-7310-474E-9B9F-10FA65554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行业排查建议：现象不等于确定原因，参数调整需由技术人员结合原厂资料及现场验证实施。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0026676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1" name="图片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8dae11c8f403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382">
            <a:extLst xmlns:a="http://schemas.openxmlformats.org/drawingml/2006/main">
              <a:ext uri="{FF2B5EF4-FFF2-40B4-BE49-F238E27FC236}">
                <a16:creationId xmlns:a16="http://schemas.microsoft.com/office/drawing/2014/main" id="{867D0A88-54D1-449B-8BCF-8B77266C3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异常闭环与批次追溯方案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383">
            <a:extLst xmlns:a="http://schemas.openxmlformats.org/drawingml/2006/main">
              <a:ext uri="{FF2B5EF4-FFF2-40B4-BE49-F238E27FC236}">
                <a16:creationId xmlns:a16="http://schemas.microsoft.com/office/drawing/2014/main" id="{8A7792FB-F9D7-411D-8942-1BD41FE4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TRACEABILITY &amp; IMPROVEMENT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384">
            <a:extLst xmlns:a="http://schemas.openxmlformats.org/drawingml/2006/main">
              <a:ext uri="{FF2B5EF4-FFF2-40B4-BE49-F238E27FC236}">
                <a16:creationId xmlns:a16="http://schemas.microsoft.com/office/drawing/2014/main" id="{F1CAE6C2-84AB-4F38-BF30-D5431028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385">
            <a:extLst xmlns:a="http://schemas.openxmlformats.org/drawingml/2006/main">
              <a:ext uri="{FF2B5EF4-FFF2-40B4-BE49-F238E27FC236}">
                <a16:creationId xmlns:a16="http://schemas.microsoft.com/office/drawing/2014/main" id="{2DFA3A68-425B-4CB5-B4B3-4F5F7E80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386">
            <a:extLst xmlns:a="http://schemas.openxmlformats.org/drawingml/2006/main">
              <a:ext uri="{FF2B5EF4-FFF2-40B4-BE49-F238E27FC236}">
                <a16:creationId xmlns:a16="http://schemas.microsoft.com/office/drawing/2014/main" id="{06C2C3BC-57B9-4E1C-AA91-B9C1BDBC6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25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387">
            <a:extLst xmlns:a="http://schemas.openxmlformats.org/drawingml/2006/main">
              <a:ext uri="{FF2B5EF4-FFF2-40B4-BE49-F238E27FC236}">
                <a16:creationId xmlns:a16="http://schemas.microsoft.com/office/drawing/2014/main" id="{67990ADC-9B38-42E8-8901-05250F8A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将问题处理与批次信息关联，明确受影响范围、处置结论和复检结果。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8D7FF97-9D22-459E-AF4C-B2BD0D49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3105150" cy="1304925"/>
          </a:xfrm>
          <a:prstGeom xmlns:a="http://schemas.openxmlformats.org/drawingml/2006/main" prst="roundRect">
            <a:avLst>
              <a:gd name="adj" fmla="val 656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388">
            <a:extLst xmlns:a="http://schemas.openxmlformats.org/drawingml/2006/main">
              <a:ext uri="{FF2B5EF4-FFF2-40B4-BE49-F238E27FC236}">
                <a16:creationId xmlns:a16="http://schemas.microsoft.com/office/drawing/2014/main" id="{15167872-E024-4B36-9810-BE0768013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670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发现／记录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389">
            <a:extLst xmlns:a="http://schemas.openxmlformats.org/drawingml/2006/main">
              <a:ext uri="{FF2B5EF4-FFF2-40B4-BE49-F238E27FC236}">
                <a16:creationId xmlns:a16="http://schemas.microsoft.com/office/drawing/2014/main" id="{BDEDA9E5-BD6B-4CC9-BA92-D04C76BAA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333750"/>
            <a:ext cx="28194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描述异常及影响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7583B8EC-774C-4CC3-A8B6-E3FEA019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686050"/>
            <a:ext cx="3105150" cy="1304925"/>
          </a:xfrm>
          <a:prstGeom xmlns:a="http://schemas.openxmlformats.org/drawingml/2006/main" prst="roundRect">
            <a:avLst>
              <a:gd name="adj" fmla="val 6569"/>
            </a:avLst>
          </a:prstGeom>
          <a:solidFill xmlns:a="http://schemas.openxmlformats.org/drawingml/2006/main">
            <a:srgbClr val="327C75"/>
          </a:solidFill>
          <a:ln xmlns:a="http://schemas.openxmlformats.org/drawingml/2006/main" w="10478">
            <a:solidFill>
              <a:srgbClr val="327C75"/>
            </a:solidFill>
          </a:ln>
        </p:spPr>
      </p:sp>
      <p:sp>
        <p:nvSpPr>
          <p:cNvPr id="12" name="text-390">
            <a:extLst xmlns:a="http://schemas.openxmlformats.org/drawingml/2006/main">
              <a:ext uri="{FF2B5EF4-FFF2-40B4-BE49-F238E27FC236}">
                <a16:creationId xmlns:a16="http://schemas.microsoft.com/office/drawing/2014/main" id="{CF782251-A7C6-4552-819D-A568F64F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670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隔离／评估</a:t>
            </a:r>
            <a:endParaRPr sz="2100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391">
            <a:extLst xmlns:a="http://schemas.openxmlformats.org/drawingml/2006/main">
              <a:ext uri="{FF2B5EF4-FFF2-40B4-BE49-F238E27FC236}">
                <a16:creationId xmlns:a16="http://schemas.microsoft.com/office/drawing/2014/main" id="{F231CF41-5EBD-41D0-AC2D-E06669E05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333750"/>
            <a:ext cx="28194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区分产品状态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4162D5B-E5F5-45F2-BBBB-0D0CC456A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686050"/>
            <a:ext cx="3105150" cy="1304925"/>
          </a:xfrm>
          <a:prstGeom xmlns:a="http://schemas.openxmlformats.org/drawingml/2006/main" prst="roundRect">
            <a:avLst>
              <a:gd name="adj" fmla="val 656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392">
            <a:extLst xmlns:a="http://schemas.openxmlformats.org/drawingml/2006/main">
              <a:ext uri="{FF2B5EF4-FFF2-40B4-BE49-F238E27FC236}">
                <a16:creationId xmlns:a16="http://schemas.microsoft.com/office/drawing/2014/main" id="{BD6AF464-B761-4351-A0FC-F03D0708F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8670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分析／处置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393">
            <a:extLst xmlns:a="http://schemas.openxmlformats.org/drawingml/2006/main">
              <a:ext uri="{FF2B5EF4-FFF2-40B4-BE49-F238E27FC236}">
                <a16:creationId xmlns:a16="http://schemas.microsoft.com/office/drawing/2014/main" id="{AB037BA6-8BD3-4742-A927-C3E4C37E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3333750"/>
            <a:ext cx="28194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明确原因及措施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99D8CAB7-343A-459F-8ED2-034CF1EA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2686050"/>
            <a:ext cx="3105150" cy="1304925"/>
          </a:xfrm>
          <a:prstGeom xmlns:a="http://schemas.openxmlformats.org/drawingml/2006/main" prst="roundRect">
            <a:avLst>
              <a:gd name="adj" fmla="val 6569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394">
            <a:extLst xmlns:a="http://schemas.openxmlformats.org/drawingml/2006/main">
              <a:ext uri="{FF2B5EF4-FFF2-40B4-BE49-F238E27FC236}">
                <a16:creationId xmlns:a16="http://schemas.microsoft.com/office/drawing/2014/main" id="{4C7E06C0-ED2D-4E80-8694-A896D69C4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8670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复检／关闭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395">
            <a:extLst xmlns:a="http://schemas.openxmlformats.org/drawingml/2006/main">
              <a:ext uri="{FF2B5EF4-FFF2-40B4-BE49-F238E27FC236}">
                <a16:creationId xmlns:a16="http://schemas.microsoft.com/office/drawing/2014/main" id="{45E75194-67CD-43A9-8272-51A137799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3825" y="3333750"/>
            <a:ext cx="28194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验证效果并反馈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20" name="直接箭头连接符 50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829050" y="33385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21" name="直接箭头连接符 51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7391400" y="33385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22" name="直接箭头连接符 52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10953750" y="33385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3" name="text-396">
            <a:extLst xmlns:a="http://schemas.openxmlformats.org/drawingml/2006/main">
              <a:ext uri="{FF2B5EF4-FFF2-40B4-BE49-F238E27FC236}">
                <a16:creationId xmlns:a16="http://schemas.microsoft.com/office/drawing/2014/main" id="{929F79DE-12CB-423E-B382-7C33FC67C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29100"/>
            <a:ext cx="1371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复检未通过时重新分析与处置；通过后反馈相关作业要求。</a:t>
            </a:r>
            <a:endParaRPr sz="1725" b="0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-397">
            <a:extLst xmlns:a="http://schemas.openxmlformats.org/drawingml/2006/main">
              <a:ext uri="{FF2B5EF4-FFF2-40B4-BE49-F238E27FC236}">
                <a16:creationId xmlns:a16="http://schemas.microsoft.com/office/drawing/2014/main" id="{9D24C61E-2FF2-4ED3-8155-304EE37BA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48200"/>
            <a:ext cx="1371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建议关联的追溯信息</a:t>
            </a:r>
            <a:endParaRPr sz="23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398">
            <a:extLst xmlns:a="http://schemas.openxmlformats.org/drawingml/2006/main">
              <a:ext uri="{FF2B5EF4-FFF2-40B4-BE49-F238E27FC236}">
                <a16:creationId xmlns:a16="http://schemas.microsoft.com/office/drawing/2014/main" id="{7117A47B-0BBA-415C-A60B-2E673089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381625"/>
            <a:ext cx="219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订单与图纸</a:t>
            </a:r>
            <a:endParaRPr sz="20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text-399">
            <a:extLst xmlns:a="http://schemas.openxmlformats.org/drawingml/2006/main">
              <a:ext uri="{FF2B5EF4-FFF2-40B4-BE49-F238E27FC236}">
                <a16:creationId xmlns:a16="http://schemas.microsoft.com/office/drawing/2014/main" id="{63658F16-1CD0-4E04-9BE7-6B9D2A96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381625"/>
            <a:ext cx="11258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订单号、产品编号、图纸与样品版本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text-400">
            <a:extLst xmlns:a="http://schemas.openxmlformats.org/drawingml/2006/main">
              <a:ext uri="{FF2B5EF4-FFF2-40B4-BE49-F238E27FC236}">
                <a16:creationId xmlns:a16="http://schemas.microsoft.com/office/drawing/2014/main" id="{BF4FE3FA-7B9D-4F65-8375-1B1EF3CF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134100"/>
            <a:ext cx="219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材料与生产</a:t>
            </a:r>
            <a:endParaRPr sz="20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-401">
            <a:extLst xmlns:a="http://schemas.openxmlformats.org/drawingml/2006/main">
              <a:ext uri="{FF2B5EF4-FFF2-40B4-BE49-F238E27FC236}">
                <a16:creationId xmlns:a16="http://schemas.microsoft.com/office/drawing/2014/main" id="{8557A7FF-CB6C-4FF9-9CF3-BF3B0434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6134100"/>
            <a:ext cx="11258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材料牌号／批次、机台、模具、工单与生产时间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text-402">
            <a:extLst xmlns:a="http://schemas.openxmlformats.org/drawingml/2006/main">
              <a:ext uri="{FF2B5EF4-FFF2-40B4-BE49-F238E27FC236}">
                <a16:creationId xmlns:a16="http://schemas.microsoft.com/office/drawing/2014/main" id="{8D81F52B-F90E-44DC-8A4C-225BF513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886575"/>
            <a:ext cx="219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检验与交付</a:t>
            </a:r>
            <a:endParaRPr sz="20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-403">
            <a:extLst xmlns:a="http://schemas.openxmlformats.org/drawingml/2006/main">
              <a:ext uri="{FF2B5EF4-FFF2-40B4-BE49-F238E27FC236}">
                <a16:creationId xmlns:a16="http://schemas.microsoft.com/office/drawing/2014/main" id="{EF3D1118-2228-4FD0-9673-6EED3470D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6886575"/>
            <a:ext cx="11258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首件与检验结果、异常处置、包装标签和发货批次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-404">
            <a:extLst xmlns:a="http://schemas.openxmlformats.org/drawingml/2006/main">
              <a:ext uri="{FF2B5EF4-FFF2-40B4-BE49-F238E27FC236}">
                <a16:creationId xmlns:a16="http://schemas.microsoft.com/office/drawing/2014/main" id="{EC9B2791-6862-4BE2-8824-6F0EC4D85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管理方案。具体记录方式、保存要求与客户追溯范围按实际制度及项目约定确定。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468944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3" name="图片 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c4bc832ca04cc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405">
            <a:extLst xmlns:a="http://schemas.openxmlformats.org/drawingml/2006/main">
              <a:ext uri="{FF2B5EF4-FFF2-40B4-BE49-F238E27FC236}">
                <a16:creationId xmlns:a16="http://schemas.microsoft.com/office/drawing/2014/main" id="{2F4BB5B2-B551-44CE-B03B-D6D68E5F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高效负责的项目服务团队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406">
            <a:extLst xmlns:a="http://schemas.openxmlformats.org/drawingml/2006/main">
              <a:ext uri="{FF2B5EF4-FFF2-40B4-BE49-F238E27FC236}">
                <a16:creationId xmlns:a16="http://schemas.microsoft.com/office/drawing/2014/main" id="{41F86970-618E-483E-BB8B-EF19D018C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SERVICE TEAM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407">
            <a:extLst xmlns:a="http://schemas.openxmlformats.org/drawingml/2006/main">
              <a:ext uri="{FF2B5EF4-FFF2-40B4-BE49-F238E27FC236}">
                <a16:creationId xmlns:a16="http://schemas.microsoft.com/office/drawing/2014/main" id="{1C866B44-66D3-43D7-B8B9-DA2822EE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408">
            <a:extLst xmlns:a="http://schemas.openxmlformats.org/drawingml/2006/main">
              <a:ext uri="{FF2B5EF4-FFF2-40B4-BE49-F238E27FC236}">
                <a16:creationId xmlns:a16="http://schemas.microsoft.com/office/drawing/2014/main" id="{F07A05BB-E765-481B-953F-9A478CA6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09">
            <a:extLst xmlns:a="http://schemas.openxmlformats.org/drawingml/2006/main">
              <a:ext uri="{FF2B5EF4-FFF2-40B4-BE49-F238E27FC236}">
                <a16:creationId xmlns:a16="http://schemas.microsoft.com/office/drawing/2014/main" id="{A5575237-DE0A-467C-A004-78FF1C8A3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26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410">
            <a:extLst xmlns:a="http://schemas.openxmlformats.org/drawingml/2006/main">
              <a:ext uri="{FF2B5EF4-FFF2-40B4-BE49-F238E27FC236}">
                <a16:creationId xmlns:a16="http://schemas.microsoft.com/office/drawing/2014/main" id="{D304709C-F5FE-4F47-90F1-DC3D841E1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24050"/>
            <a:ext cx="809625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63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63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48小时内</a:t>
            </a:r>
            <a:endParaRPr sz="63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411">
            <a:extLst xmlns:a="http://schemas.openxmlformats.org/drawingml/2006/main">
              <a:ext uri="{FF2B5EF4-FFF2-40B4-BE49-F238E27FC236}">
                <a16:creationId xmlns:a16="http://schemas.microsoft.com/office/drawing/2014/main" id="{2D0AF8A4-4261-4812-87B8-A36DE2C3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133725"/>
            <a:ext cx="78962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5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服务及客诉响应</a:t>
            </a:r>
            <a:endParaRPr sz="25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412">
            <a:extLst xmlns:a="http://schemas.openxmlformats.org/drawingml/2006/main">
              <a:ext uri="{FF2B5EF4-FFF2-40B4-BE49-F238E27FC236}">
                <a16:creationId xmlns:a16="http://schemas.microsoft.com/office/drawing/2014/main" id="{0A16E93C-1E01-4756-B124-480417B8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2038350"/>
            <a:ext cx="5191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部门协同对接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413">
            <a:extLst xmlns:a="http://schemas.openxmlformats.org/drawingml/2006/main">
              <a:ext uri="{FF2B5EF4-FFF2-40B4-BE49-F238E27FC236}">
                <a16:creationId xmlns:a16="http://schemas.microsoft.com/office/drawing/2014/main" id="{A38A77FC-45F4-4894-8E84-64CD6D409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2590800"/>
            <a:ext cx="51911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销售牵头收集需求，</a:t>
            </a:r>
            <a:endParaRPr sz="21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技术、生产、品质共同跟进。</a:t>
            </a:r>
            <a:endParaRPr sz="21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414">
            <a:extLst xmlns:a="http://schemas.openxmlformats.org/drawingml/2006/main">
              <a:ext uri="{FF2B5EF4-FFF2-40B4-BE49-F238E27FC236}">
                <a16:creationId xmlns:a16="http://schemas.microsoft.com/office/drawing/2014/main" id="{70DCDEEA-D322-4C6F-AC3A-42F429093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648075"/>
            <a:ext cx="5191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进展与结果反馈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415">
            <a:extLst xmlns:a="http://schemas.openxmlformats.org/drawingml/2006/main">
              <a:ext uri="{FF2B5EF4-FFF2-40B4-BE49-F238E27FC236}">
                <a16:creationId xmlns:a16="http://schemas.microsoft.com/office/drawing/2014/main" id="{84DC1328-3F49-444A-A0D2-36757B1D3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4200525"/>
            <a:ext cx="51911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明确待确认事项及责任部门，</a:t>
            </a:r>
            <a:endParaRPr sz="21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持续反馈处理进度与结论。</a:t>
            </a:r>
            <a:endParaRPr sz="21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961BFFF-BA38-45D2-8312-EFF6AD54B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48325"/>
            <a:ext cx="3105150" cy="1362075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4" name="text-416">
            <a:extLst xmlns:a="http://schemas.openxmlformats.org/drawingml/2006/main">
              <a:ext uri="{FF2B5EF4-FFF2-40B4-BE49-F238E27FC236}">
                <a16:creationId xmlns:a16="http://schemas.microsoft.com/office/drawing/2014/main" id="{09CD50E0-8378-4582-93AC-9C098E206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8293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需求受理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417">
            <a:extLst xmlns:a="http://schemas.openxmlformats.org/drawingml/2006/main">
              <a:ext uri="{FF2B5EF4-FFF2-40B4-BE49-F238E27FC236}">
                <a16:creationId xmlns:a16="http://schemas.microsoft.com/office/drawing/2014/main" id="{C6117C1C-7897-4987-A4A5-436DC80CA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6296025"/>
            <a:ext cx="28194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图纸／样品／交期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2A120A38-F514-43FD-974D-B8D5339A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648325"/>
            <a:ext cx="3105150" cy="1362075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7" name="text-418">
            <a:extLst xmlns:a="http://schemas.openxmlformats.org/drawingml/2006/main">
              <a:ext uri="{FF2B5EF4-FFF2-40B4-BE49-F238E27FC236}">
                <a16:creationId xmlns:a16="http://schemas.microsoft.com/office/drawing/2014/main" id="{6BF5A37D-D301-4469-A0C8-4A544FF5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8293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内部评估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-419">
            <a:extLst xmlns:a="http://schemas.openxmlformats.org/drawingml/2006/main">
              <a:ext uri="{FF2B5EF4-FFF2-40B4-BE49-F238E27FC236}">
                <a16:creationId xmlns:a16="http://schemas.microsoft.com/office/drawing/2014/main" id="{1AD0A8D1-A365-4261-BEDB-724834DEF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6296025"/>
            <a:ext cx="28194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技术／生产／品质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55ACCF79-E6A2-42C2-89D5-561B8C64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648325"/>
            <a:ext cx="3105150" cy="1362075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0" name="text-420">
            <a:extLst xmlns:a="http://schemas.openxmlformats.org/drawingml/2006/main">
              <a:ext uri="{FF2B5EF4-FFF2-40B4-BE49-F238E27FC236}">
                <a16:creationId xmlns:a16="http://schemas.microsoft.com/office/drawing/2014/main" id="{D02CF0B8-D8E4-4D2E-8F4D-12394CF18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8293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方案反馈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-421">
            <a:extLst xmlns:a="http://schemas.openxmlformats.org/drawingml/2006/main">
              <a:ext uri="{FF2B5EF4-FFF2-40B4-BE49-F238E27FC236}">
                <a16:creationId xmlns:a16="http://schemas.microsoft.com/office/drawing/2014/main" id="{2CC4331F-33AB-4A71-A75D-D20E17E2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6296025"/>
            <a:ext cx="28194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条件／计划／待确认项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圆角矩形 21">
            <a:extLst xmlns:a="http://schemas.openxmlformats.org/drawingml/2006/main">
              <a:ext uri="{FF2B5EF4-FFF2-40B4-BE49-F238E27FC236}">
                <a16:creationId xmlns:a16="http://schemas.microsoft.com/office/drawing/2014/main" id="{B9799514-09F4-40E3-B9EE-950B92558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648325"/>
            <a:ext cx="3105150" cy="1362075"/>
          </a:xfrm>
          <a:prstGeom xmlns:a="http://schemas.openxmlformats.org/drawingml/2006/main" prst="roundRect">
            <a:avLst>
              <a:gd name="adj" fmla="val 6294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3" name="text-422">
            <a:extLst xmlns:a="http://schemas.openxmlformats.org/drawingml/2006/main">
              <a:ext uri="{FF2B5EF4-FFF2-40B4-BE49-F238E27FC236}">
                <a16:creationId xmlns:a16="http://schemas.microsoft.com/office/drawing/2014/main" id="{BA2A3CD6-B74E-4F95-A322-E115E031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58293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跟进闭环</a:t>
            </a:r>
            <a:endParaRPr sz="210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-423">
            <a:extLst xmlns:a="http://schemas.openxmlformats.org/drawingml/2006/main">
              <a:ext uri="{FF2B5EF4-FFF2-40B4-BE49-F238E27FC236}">
                <a16:creationId xmlns:a16="http://schemas.microsoft.com/office/drawing/2014/main" id="{31EAB155-55BD-4E91-A5C6-F20D2698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3825" y="6296025"/>
            <a:ext cx="28194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结果确认与后续服务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37" name="直接箭头连接符 52"/>
          <p:cNvCxnSpPr>
            <a:stCxn xmlns:a="http://schemas.openxmlformats.org/drawingml/2006/main" id="13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3829050" y="632936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38" name="直接箭头连接符 53"/>
          <p:cNvCxnSpPr>
            <a:stCxn xmlns:a="http://schemas.openxmlformats.org/drawingml/2006/main" id="16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7391400" y="632936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39" name="直接箭头连接符 54"/>
          <p:cNvCxnSpPr>
            <a:stCxn xmlns:a="http://schemas.openxmlformats.org/drawingml/2006/main" id="19" idx="3"/>
            <a:endCxn xmlns:a="http://schemas.openxmlformats.org/drawingml/2006/main" id="22" idx="1"/>
          </p:cNvCxnSpPr>
          <p:nvPr/>
        </p:nvCxnSpPr>
        <p:spPr>
          <a:xfrm xmlns:a="http://schemas.openxmlformats.org/drawingml/2006/main">
            <a:off x="10953750" y="632936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8" name="text-424">
            <a:extLst xmlns:a="http://schemas.openxmlformats.org/drawingml/2006/main">
              <a:ext uri="{FF2B5EF4-FFF2-40B4-BE49-F238E27FC236}">
                <a16:creationId xmlns:a16="http://schemas.microsoft.com/office/drawing/2014/main" id="{F80D18C2-6B99-47A2-8D34-612CBF08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响应时限据供应商调查表，问题处理进度与完成时间按实际情况沟通。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107367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图片 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b5d405f7964a6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425">
            <a:extLst xmlns:a="http://schemas.openxmlformats.org/drawingml/2006/main">
              <a:ext uri="{FF2B5EF4-FFF2-40B4-BE49-F238E27FC236}">
                <a16:creationId xmlns:a16="http://schemas.microsoft.com/office/drawing/2014/main" id="{4EA6CF06-EB81-47FF-87C5-EE7EAF14B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多家上市企业的优秀供应商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426">
            <a:extLst xmlns:a="http://schemas.openxmlformats.org/drawingml/2006/main">
              <a:ext uri="{FF2B5EF4-FFF2-40B4-BE49-F238E27FC236}">
                <a16:creationId xmlns:a16="http://schemas.microsoft.com/office/drawing/2014/main" id="{92F81E20-298C-4441-A046-C7A19B6C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CUSTOMER RELATIONSHIPS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427">
            <a:extLst xmlns:a="http://schemas.openxmlformats.org/drawingml/2006/main">
              <a:ext uri="{FF2B5EF4-FFF2-40B4-BE49-F238E27FC236}">
                <a16:creationId xmlns:a16="http://schemas.microsoft.com/office/drawing/2014/main" id="{366A71B3-95DA-4701-A129-EB50A5424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428">
            <a:extLst xmlns:a="http://schemas.openxmlformats.org/drawingml/2006/main">
              <a:ext uri="{FF2B5EF4-FFF2-40B4-BE49-F238E27FC236}">
                <a16:creationId xmlns:a16="http://schemas.microsoft.com/office/drawing/2014/main" id="{B061C2FC-4686-4236-BFAD-B6336CCBC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29">
            <a:extLst xmlns:a="http://schemas.openxmlformats.org/drawingml/2006/main">
              <a:ext uri="{FF2B5EF4-FFF2-40B4-BE49-F238E27FC236}">
                <a16:creationId xmlns:a16="http://schemas.microsoft.com/office/drawing/2014/main" id="{C0D0C9E9-6DBC-4199-9C0D-F4C7BA49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27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430">
            <a:extLst xmlns:a="http://schemas.openxmlformats.org/drawingml/2006/main">
              <a:ext uri="{FF2B5EF4-FFF2-40B4-BE49-F238E27FC236}">
                <a16:creationId xmlns:a16="http://schemas.microsoft.com/office/drawing/2014/main" id="{A7F78F9C-219E-49E6-9208-C1D003BD8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延续广州翔丰阶段的客户合作积累，服务上市企业及航模、无人机等行业客户。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431">
            <a:extLst xmlns:a="http://schemas.openxmlformats.org/drawingml/2006/main">
              <a:ext uri="{FF2B5EF4-FFF2-40B4-BE49-F238E27FC236}">
                <a16:creationId xmlns:a16="http://schemas.microsoft.com/office/drawing/2014/main" id="{BB58B6AD-0D40-40A2-BF87-414C6483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68199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1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41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歌尔股份</a:t>
            </a:r>
            <a:endParaRPr sz="41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432">
            <a:extLst xmlns:a="http://schemas.openxmlformats.org/drawingml/2006/main">
              <a:ext uri="{FF2B5EF4-FFF2-40B4-BE49-F238E27FC236}">
                <a16:creationId xmlns:a16="http://schemas.microsoft.com/office/drawing/2014/main" id="{A4DF8763-6066-4567-8FE8-99A9F45C3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876550"/>
            <a:ext cx="6667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12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4125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TCL华星光电</a:t>
            </a:r>
            <a:endParaRPr sz="4125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433">
            <a:extLst xmlns:a="http://schemas.openxmlformats.org/drawingml/2006/main">
              <a:ext uri="{FF2B5EF4-FFF2-40B4-BE49-F238E27FC236}">
                <a16:creationId xmlns:a16="http://schemas.microsoft.com/office/drawing/2014/main" id="{76EAC0EB-B86A-423D-A47F-4BC7D3993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38650"/>
            <a:ext cx="66389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航模与模型领域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434">
            <a:extLst xmlns:a="http://schemas.openxmlformats.org/drawingml/2006/main">
              <a:ext uri="{FF2B5EF4-FFF2-40B4-BE49-F238E27FC236}">
                <a16:creationId xmlns:a16="http://schemas.microsoft.com/office/drawing/2014/main" id="{206C7F85-08EA-4F52-B737-84C9702F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438650"/>
            <a:ext cx="66389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无人机领域</a:t>
            </a:r>
            <a:endParaRPr sz="210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435">
            <a:extLst xmlns:a="http://schemas.openxmlformats.org/drawingml/2006/main">
              <a:ext uri="{FF2B5EF4-FFF2-40B4-BE49-F238E27FC236}">
                <a16:creationId xmlns:a16="http://schemas.microsoft.com/office/drawing/2014/main" id="{AC268CDA-38E3-445C-9A5D-522638EAB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38750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FMS模型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436">
            <a:extLst xmlns:a="http://schemas.openxmlformats.org/drawingml/2006/main">
              <a:ext uri="{FF2B5EF4-FFF2-40B4-BE49-F238E27FC236}">
                <a16:creationId xmlns:a16="http://schemas.microsoft.com/office/drawing/2014/main" id="{EA078022-EC35-4958-9B5D-B2357AFBC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5238750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思凯沃克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437">
            <a:extLst xmlns:a="http://schemas.openxmlformats.org/drawingml/2006/main">
              <a:ext uri="{FF2B5EF4-FFF2-40B4-BE49-F238E27FC236}">
                <a16:creationId xmlns:a16="http://schemas.microsoft.com/office/drawing/2014/main" id="{377FEC99-18C5-4C79-9806-BF6062E81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276975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杭州中天模型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438">
            <a:extLst xmlns:a="http://schemas.openxmlformats.org/drawingml/2006/main">
              <a:ext uri="{FF2B5EF4-FFF2-40B4-BE49-F238E27FC236}">
                <a16:creationId xmlns:a16="http://schemas.microsoft.com/office/drawing/2014/main" id="{3B799639-F1F7-43A2-9D45-513502BEB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6276975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升腾航空模型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439">
            <a:extLst xmlns:a="http://schemas.openxmlformats.org/drawingml/2006/main">
              <a:ext uri="{FF2B5EF4-FFF2-40B4-BE49-F238E27FC236}">
                <a16:creationId xmlns:a16="http://schemas.microsoft.com/office/drawing/2014/main" id="{BA90D113-7180-4ABD-B260-3CE60FA6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5162550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飞马机器人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-440">
            <a:extLst xmlns:a="http://schemas.openxmlformats.org/drawingml/2006/main">
              <a:ext uri="{FF2B5EF4-FFF2-40B4-BE49-F238E27FC236}">
                <a16:creationId xmlns:a16="http://schemas.microsoft.com/office/drawing/2014/main" id="{AD6A1BCE-1D4F-4154-8D3A-4C63861F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5905500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Google Wing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-441">
            <a:extLst xmlns:a="http://schemas.openxmlformats.org/drawingml/2006/main">
              <a:ext uri="{FF2B5EF4-FFF2-40B4-BE49-F238E27FC236}">
                <a16:creationId xmlns:a16="http://schemas.microsoft.com/office/drawing/2014/main" id="{98A6261A-F79C-4000-B60A-1D6D4410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6648450"/>
            <a:ext cx="33147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迪奥普无人机</a:t>
            </a:r>
            <a:endParaRPr sz="23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442">
            <a:extLst xmlns:a="http://schemas.openxmlformats.org/drawingml/2006/main">
              <a:ext uri="{FF2B5EF4-FFF2-40B4-BE49-F238E27FC236}">
                <a16:creationId xmlns:a16="http://schemas.microsoft.com/office/drawing/2014/main" id="{37BB2B4F-CEAC-4D54-B71F-DE17772B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部分合作客户，含广州翔丰阶段积累；具体供货主体、项目内容和交易关系以双方文件为准。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703093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图片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197f02284a411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443">
            <a:extLst xmlns:a="http://schemas.openxmlformats.org/drawingml/2006/main">
              <a:ext uri="{FF2B5EF4-FFF2-40B4-BE49-F238E27FC236}">
                <a16:creationId xmlns:a16="http://schemas.microsoft.com/office/drawing/2014/main" id="{1A1190D7-1495-4FCA-BBF7-5D20B1943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包装、仓储与交付管理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444">
            <a:extLst xmlns:a="http://schemas.openxmlformats.org/drawingml/2006/main">
              <a:ext uri="{FF2B5EF4-FFF2-40B4-BE49-F238E27FC236}">
                <a16:creationId xmlns:a16="http://schemas.microsoft.com/office/drawing/2014/main" id="{C6936443-29B0-4F2A-B5AD-E075743DD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PACKAGING &amp; DELIVERY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445">
            <a:extLst xmlns:a="http://schemas.openxmlformats.org/drawingml/2006/main">
              <a:ext uri="{FF2B5EF4-FFF2-40B4-BE49-F238E27FC236}">
                <a16:creationId xmlns:a16="http://schemas.microsoft.com/office/drawing/2014/main" id="{C4E7F29D-9A2B-48F2-B9C5-BEAA665BC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446">
            <a:extLst xmlns:a="http://schemas.openxmlformats.org/drawingml/2006/main">
              <a:ext uri="{FF2B5EF4-FFF2-40B4-BE49-F238E27FC236}">
                <a16:creationId xmlns:a16="http://schemas.microsoft.com/office/drawing/2014/main" id="{23E019D0-E77A-42A2-9EFE-0C8D11E9F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47">
            <a:extLst xmlns:a="http://schemas.openxmlformats.org/drawingml/2006/main">
              <a:ext uri="{FF2B5EF4-FFF2-40B4-BE49-F238E27FC236}">
                <a16:creationId xmlns:a16="http://schemas.microsoft.com/office/drawing/2014/main" id="{97DD0EA4-F484-4C43-BDA0-E72832DB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28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5" name="图片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de84f6260e41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2419658"/>
            <a:ext cx="5715000" cy="2904509"/>
          </a:xfrm>
          <a:prstGeom xmlns:a="http://schemas.openxmlformats.org/drawingml/2006/main" prst="rect">
            <a:avLst/>
          </a:prstGeom>
        </p:spPr>
      </p:pic>
      <p:sp>
        <p:nvSpPr>
          <p:cNvPr id="8" name="text-448">
            <a:extLst xmlns:a="http://schemas.openxmlformats.org/drawingml/2006/main">
              <a:ext uri="{FF2B5EF4-FFF2-40B4-BE49-F238E27FC236}">
                <a16:creationId xmlns:a16="http://schemas.microsoft.com/office/drawing/2014/main" id="{8FADF560-D231-497F-B49B-97295020F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5638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成品存放与周转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449">
            <a:extLst xmlns:a="http://schemas.openxmlformats.org/drawingml/2006/main">
              <a:ext uri="{FF2B5EF4-FFF2-40B4-BE49-F238E27FC236}">
                <a16:creationId xmlns:a16="http://schemas.microsoft.com/office/drawing/2014/main" id="{43FB20A7-7178-404C-AF46-54987361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6858000"/>
            <a:ext cx="5638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按型号、状态与批次区分，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结合产品结构安排保护和堆放。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450">
            <a:extLst xmlns:a="http://schemas.openxmlformats.org/drawingml/2006/main">
              <a:ext uri="{FF2B5EF4-FFF2-40B4-BE49-F238E27FC236}">
                <a16:creationId xmlns:a16="http://schemas.microsoft.com/office/drawing/2014/main" id="{6048B016-1006-4583-83F8-252590B6E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1914525"/>
            <a:ext cx="7486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包装确认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451">
            <a:extLst xmlns:a="http://schemas.openxmlformats.org/drawingml/2006/main">
              <a:ext uri="{FF2B5EF4-FFF2-40B4-BE49-F238E27FC236}">
                <a16:creationId xmlns:a16="http://schemas.microsoft.com/office/drawing/2014/main" id="{670C0AEB-AEC6-462E-A186-FFFCCBEBB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2466975"/>
            <a:ext cx="74866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高密度塑料袋、纸箱等包装方式，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结合外观保护、装箱数量和运输条件确认。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452">
            <a:extLst xmlns:a="http://schemas.openxmlformats.org/drawingml/2006/main">
              <a:ext uri="{FF2B5EF4-FFF2-40B4-BE49-F238E27FC236}">
                <a16:creationId xmlns:a16="http://schemas.microsoft.com/office/drawing/2014/main" id="{6D5B7C8F-7950-4FF9-B4B9-86ED8DC6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3819525"/>
            <a:ext cx="7486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标识与数量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453">
            <a:extLst xmlns:a="http://schemas.openxmlformats.org/drawingml/2006/main">
              <a:ext uri="{FF2B5EF4-FFF2-40B4-BE49-F238E27FC236}">
                <a16:creationId xmlns:a16="http://schemas.microsoft.com/office/drawing/2014/main" id="{DED95722-B3AB-4E81-9433-3BF9A676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4371975"/>
            <a:ext cx="74866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建议核对产品型号、批次、数量及收货信息，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包装状态与发货清单保持一致。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454">
            <a:extLst xmlns:a="http://schemas.openxmlformats.org/drawingml/2006/main">
              <a:ext uri="{FF2B5EF4-FFF2-40B4-BE49-F238E27FC236}">
                <a16:creationId xmlns:a16="http://schemas.microsoft.com/office/drawing/2014/main" id="{13B90924-0684-4F40-A6F5-876FDC0D3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5724525"/>
            <a:ext cx="7486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发运与交接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-455">
            <a:extLst xmlns:a="http://schemas.openxmlformats.org/drawingml/2006/main">
              <a:ext uri="{FF2B5EF4-FFF2-40B4-BE49-F238E27FC236}">
                <a16:creationId xmlns:a16="http://schemas.microsoft.com/office/drawing/2014/main" id="{3AE20A4E-1A8F-4169-9B81-A1814967F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6276975"/>
            <a:ext cx="74866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通过第三方物流协调发货与到货信息。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交期按订单、模具状态及生产安排确认。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456">
            <a:extLst xmlns:a="http://schemas.openxmlformats.org/drawingml/2006/main">
              <a:ext uri="{FF2B5EF4-FFF2-40B4-BE49-F238E27FC236}">
                <a16:creationId xmlns:a16="http://schemas.microsoft.com/office/drawing/2014/main" id="{1E484B1B-3890-4FDF-8BBC-D4E73037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仓储、包装标识及交付要求按具体项目约定执行。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077149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2" name="图片 4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ca7fdaf8b74a2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457">
            <a:extLst xmlns:a="http://schemas.openxmlformats.org/drawingml/2006/main">
              <a:ext uri="{FF2B5EF4-FFF2-40B4-BE49-F238E27FC236}">
                <a16:creationId xmlns:a16="http://schemas.microsoft.com/office/drawing/2014/main" id="{882281C4-A06D-42DE-BFEA-A6DCAA192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来料入库与领料管理流程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458">
            <a:extLst xmlns:a="http://schemas.openxmlformats.org/drawingml/2006/main">
              <a:ext uri="{FF2B5EF4-FFF2-40B4-BE49-F238E27FC236}">
                <a16:creationId xmlns:a16="http://schemas.microsoft.com/office/drawing/2014/main" id="{D929ED24-A5D2-4C72-BCFC-BDAA5DC4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INBOUND &amp; MATERIAL CONTROL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459">
            <a:extLst xmlns:a="http://schemas.openxmlformats.org/drawingml/2006/main">
              <a:ext uri="{FF2B5EF4-FFF2-40B4-BE49-F238E27FC236}">
                <a16:creationId xmlns:a16="http://schemas.microsoft.com/office/drawing/2014/main" id="{136410CE-000C-46E6-8B5C-22404D87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460">
            <a:extLst xmlns:a="http://schemas.openxmlformats.org/drawingml/2006/main">
              <a:ext uri="{FF2B5EF4-FFF2-40B4-BE49-F238E27FC236}">
                <a16:creationId xmlns:a16="http://schemas.microsoft.com/office/drawing/2014/main" id="{15F0A7A7-DBC0-4CDB-97C1-5B5268069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61">
            <a:extLst xmlns:a="http://schemas.openxmlformats.org/drawingml/2006/main">
              <a:ext uri="{FF2B5EF4-FFF2-40B4-BE49-F238E27FC236}">
                <a16:creationId xmlns:a16="http://schemas.microsoft.com/office/drawing/2014/main" id="{4FE49551-22BF-4E6C-B826-176B339DA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29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462">
            <a:extLst xmlns:a="http://schemas.openxmlformats.org/drawingml/2006/main">
              <a:ext uri="{FF2B5EF4-FFF2-40B4-BE49-F238E27FC236}">
                <a16:creationId xmlns:a16="http://schemas.microsoft.com/office/drawing/2014/main" id="{34DB066A-CDB6-4906-B199-F579F187A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以采购信息、来料检验与批次标识为依据，区分待检、合格及异常状态。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55F3911-13EC-4D55-832F-6DA4D066D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2524125" cy="1419225"/>
          </a:xfrm>
          <a:prstGeom xmlns:a="http://schemas.openxmlformats.org/drawingml/2006/main" prst="roundRect">
            <a:avLst>
              <a:gd name="adj" fmla="val 604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9" name="text-463">
            <a:extLst xmlns:a="http://schemas.openxmlformats.org/drawingml/2006/main">
              <a:ext uri="{FF2B5EF4-FFF2-40B4-BE49-F238E27FC236}">
                <a16:creationId xmlns:a16="http://schemas.microsoft.com/office/drawing/2014/main" id="{CD23E7FD-777D-4C1A-AADD-43B61A79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384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到货接收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464">
            <a:extLst xmlns:a="http://schemas.openxmlformats.org/drawingml/2006/main">
              <a:ext uri="{FF2B5EF4-FFF2-40B4-BE49-F238E27FC236}">
                <a16:creationId xmlns:a16="http://schemas.microsoft.com/office/drawing/2014/main" id="{1EB3CC52-F596-4B1E-B127-FE1B8784D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05200"/>
            <a:ext cx="2238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核对采购／送货资料</a:t>
            </a:r>
            <a:endParaRPr sz="15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0D7DC242-8430-4811-BD05-62AE5B1D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857500"/>
            <a:ext cx="2524125" cy="1419225"/>
          </a:xfrm>
          <a:prstGeom xmlns:a="http://schemas.openxmlformats.org/drawingml/2006/main" prst="roundRect">
            <a:avLst>
              <a:gd name="adj" fmla="val 604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465">
            <a:extLst xmlns:a="http://schemas.openxmlformats.org/drawingml/2006/main">
              <a:ext uri="{FF2B5EF4-FFF2-40B4-BE49-F238E27FC236}">
                <a16:creationId xmlns:a16="http://schemas.microsoft.com/office/drawing/2014/main" id="{EB25BF00-F5DD-44F0-950C-3B24F3A6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0384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待检登记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466">
            <a:extLst xmlns:a="http://schemas.openxmlformats.org/drawingml/2006/main">
              <a:ext uri="{FF2B5EF4-FFF2-40B4-BE49-F238E27FC236}">
                <a16:creationId xmlns:a16="http://schemas.microsoft.com/office/drawing/2014/main" id="{B5DB8960-7D89-4E85-B6FC-D64E527E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505200"/>
            <a:ext cx="2238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材料、批次、包装、数量</a:t>
            </a:r>
            <a:endParaRPr sz="15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73A055EB-C5D2-40C9-BB54-AEE2CBC55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857500"/>
            <a:ext cx="2524125" cy="1419225"/>
          </a:xfrm>
          <a:prstGeom xmlns:a="http://schemas.openxmlformats.org/drawingml/2006/main" prst="roundRect">
            <a:avLst>
              <a:gd name="adj" fmla="val 604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467">
            <a:extLst xmlns:a="http://schemas.openxmlformats.org/drawingml/2006/main">
              <a:ext uri="{FF2B5EF4-FFF2-40B4-BE49-F238E27FC236}">
                <a16:creationId xmlns:a16="http://schemas.microsoft.com/office/drawing/2014/main" id="{F3873A65-C03A-4830-8535-5EA2CA95D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0384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IQC检验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468">
            <a:extLst xmlns:a="http://schemas.openxmlformats.org/drawingml/2006/main">
              <a:ext uri="{FF2B5EF4-FFF2-40B4-BE49-F238E27FC236}">
                <a16:creationId xmlns:a16="http://schemas.microsoft.com/office/drawing/2014/main" id="{8D14E981-15D8-4BE9-ABEB-CAF85052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505200"/>
            <a:ext cx="2238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按来料标准进行检查</a:t>
            </a:r>
            <a:endParaRPr sz="15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8FEEBA36-0DBE-4CBC-AD88-6987077DB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857500"/>
            <a:ext cx="2524125" cy="1419225"/>
          </a:xfrm>
          <a:prstGeom xmlns:a="http://schemas.openxmlformats.org/drawingml/2006/main" prst="roundRect">
            <a:avLst>
              <a:gd name="adj" fmla="val 604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469">
            <a:extLst xmlns:a="http://schemas.openxmlformats.org/drawingml/2006/main">
              <a:ext uri="{FF2B5EF4-FFF2-40B4-BE49-F238E27FC236}">
                <a16:creationId xmlns:a16="http://schemas.microsoft.com/office/drawing/2014/main" id="{0A76008E-AC44-4F3E-91B3-D397CC32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0384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合格入库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470">
            <a:extLst xmlns:a="http://schemas.openxmlformats.org/drawingml/2006/main">
              <a:ext uri="{FF2B5EF4-FFF2-40B4-BE49-F238E27FC236}">
                <a16:creationId xmlns:a16="http://schemas.microsoft.com/office/drawing/2014/main" id="{0346602A-E1A6-4370-80EA-4BBEC762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505200"/>
            <a:ext cx="2238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登记库位、批次与状态</a:t>
            </a:r>
            <a:endParaRPr sz="15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5FF71BE5-74D4-4023-A867-28E66DFBB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0" y="2857500"/>
            <a:ext cx="2524125" cy="1419225"/>
          </a:xfrm>
          <a:prstGeom xmlns:a="http://schemas.openxmlformats.org/drawingml/2006/main" prst="roundRect">
            <a:avLst>
              <a:gd name="adj" fmla="val 6040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1" name="text-471">
            <a:extLst xmlns:a="http://schemas.openxmlformats.org/drawingml/2006/main">
              <a:ext uri="{FF2B5EF4-FFF2-40B4-BE49-F238E27FC236}">
                <a16:creationId xmlns:a16="http://schemas.microsoft.com/office/drawing/2014/main" id="{905C3666-D6C2-4268-B1E8-5A117115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34850" y="3038475"/>
            <a:ext cx="2257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按单领料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472">
            <a:extLst xmlns:a="http://schemas.openxmlformats.org/drawingml/2006/main">
              <a:ext uri="{FF2B5EF4-FFF2-40B4-BE49-F238E27FC236}">
                <a16:creationId xmlns:a16="http://schemas.microsoft.com/office/drawing/2014/main" id="{431FE04C-14DC-42DC-B095-367F06159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44375" y="3505200"/>
            <a:ext cx="2238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核对工单与领料信息</a:t>
            </a:r>
            <a:endParaRPr sz="15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74" name="直接箭头连接符 62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248025" y="356711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75" name="直接箭头连接符 63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6067425" y="356711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76" name="直接箭头连接符 64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8886825" y="356711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77" name="直接箭头连接符 65"/>
          <p:cNvCxnSpPr>
            <a:stCxn xmlns:a="http://schemas.openxmlformats.org/drawingml/2006/main" id="17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>
            <a:off x="11706225" y="3567113"/>
            <a:ext cx="295275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27" name="text-473">
            <a:extLst xmlns:a="http://schemas.openxmlformats.org/drawingml/2006/main">
              <a:ext uri="{FF2B5EF4-FFF2-40B4-BE49-F238E27FC236}">
                <a16:creationId xmlns:a16="http://schemas.microsoft.com/office/drawing/2014/main" id="{1F052E7C-2160-4DE2-B53E-7603ED80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590800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合格</a:t>
            </a:r>
            <a:endParaRPr sz="1500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59068F69-B38F-4D99-A15E-DD8DF3DEA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5343525"/>
            <a:ext cx="3952875" cy="1285875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7EBEA"/>
          </a:solidFill>
          <a:ln xmlns:a="http://schemas.openxmlformats.org/drawingml/2006/main" w="10478">
            <a:solidFill>
              <a:srgbClr val="DFC8C7"/>
            </a:solidFill>
          </a:ln>
        </p:spPr>
      </p:sp>
      <p:sp>
        <p:nvSpPr>
          <p:cNvPr id="29" name="text-474">
            <a:extLst xmlns:a="http://schemas.openxmlformats.org/drawingml/2006/main">
              <a:ext uri="{FF2B5EF4-FFF2-40B4-BE49-F238E27FC236}">
                <a16:creationId xmlns:a16="http://schemas.microsoft.com/office/drawing/2014/main" id="{B59A5394-114F-4130-85A8-90C71203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524500"/>
            <a:ext cx="3686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异常隔离与反馈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-475">
            <a:extLst xmlns:a="http://schemas.openxmlformats.org/drawingml/2006/main">
              <a:ext uri="{FF2B5EF4-FFF2-40B4-BE49-F238E27FC236}">
                <a16:creationId xmlns:a16="http://schemas.microsoft.com/office/drawing/2014/main" id="{ED189D52-E22E-4368-A4F2-A33A4505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991225"/>
            <a:ext cx="366712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标识待处理状态，通知相关部门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82" name="直接箭头连接符 70"/>
          <p:cNvCxnSpPr>
            <a:stCxn xmlns:a="http://schemas.openxmlformats.org/drawingml/2006/main" id="14" idx="2"/>
            <a:endCxn xmlns:a="http://schemas.openxmlformats.org/drawingml/2006/main" id="28" idx="0"/>
          </p:cNvCxnSpPr>
          <p:nvPr/>
        </p:nvCxnSpPr>
        <p:spPr>
          <a:xfrm xmlns:a="http://schemas.openxmlformats.org/drawingml/2006/main">
            <a:off x="7624763" y="4276725"/>
            <a:ext cx="171450" cy="106680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B44755"/>
            </a:solidFill>
            <a:prstDash val="solid"/>
            <a:tailEnd type="triangle" w="med" len="med"/>
          </a:ln>
        </p:spPr>
      </p:cxnSp>
      <p:sp>
        <p:nvSpPr>
          <p:cNvPr id="32" name="text-476">
            <a:extLst xmlns:a="http://schemas.openxmlformats.org/drawingml/2006/main">
              <a:ext uri="{FF2B5EF4-FFF2-40B4-BE49-F238E27FC236}">
                <a16:creationId xmlns:a16="http://schemas.microsoft.com/office/drawing/2014/main" id="{91589BCD-4FB1-4CFF-AA5E-66A810BA9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676775"/>
            <a:ext cx="11239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B44755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B44755"/>
                </a:solidFill>
                <a:latin typeface="微软雅黑"/>
                <a:ea typeface="微软雅黑"/>
                <a:cs typeface="微软雅黑"/>
              </a:rPr>
              <a:t>不合格</a:t>
            </a:r>
            <a:endParaRPr sz="1725" b="0">
              <a:solidFill>
                <a:srgbClr val="B4475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DAB84655-F46D-48E2-B809-650815C32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5343525"/>
            <a:ext cx="3981450" cy="1285875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4" name="text-477">
            <a:extLst xmlns:a="http://schemas.openxmlformats.org/drawingml/2006/main">
              <a:ext uri="{FF2B5EF4-FFF2-40B4-BE49-F238E27FC236}">
                <a16:creationId xmlns:a16="http://schemas.microsoft.com/office/drawing/2014/main" id="{32A2A2CB-0ABD-4772-8C33-07D96608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524500"/>
            <a:ext cx="3714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退换／评审处置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text-478">
            <a:extLst xmlns:a="http://schemas.openxmlformats.org/drawingml/2006/main">
              <a:ext uri="{FF2B5EF4-FFF2-40B4-BE49-F238E27FC236}">
                <a16:creationId xmlns:a16="http://schemas.microsoft.com/office/drawing/2014/main" id="{24F45CB8-48B3-4190-8A4A-A8FEBC6F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77525" y="5991225"/>
            <a:ext cx="36957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复验合格后办理入库</a:t>
            </a:r>
            <a:endParaRPr sz="16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87" name="直接箭头连接符 75"/>
          <p:cNvCxnSpPr>
            <a:stCxn xmlns:a="http://schemas.openxmlformats.org/drawingml/2006/main" id="28" idx="3"/>
            <a:endCxn xmlns:a="http://schemas.openxmlformats.org/drawingml/2006/main" id="33" idx="1"/>
          </p:cNvCxnSpPr>
          <p:nvPr/>
        </p:nvCxnSpPr>
        <p:spPr>
          <a:xfrm xmlns:a="http://schemas.openxmlformats.org/drawingml/2006/main">
            <a:off x="9772650" y="5986463"/>
            <a:ext cx="7620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37" name="text-479">
            <a:extLst xmlns:a="http://schemas.openxmlformats.org/drawingml/2006/main">
              <a:ext uri="{FF2B5EF4-FFF2-40B4-BE49-F238E27FC236}">
                <a16:creationId xmlns:a16="http://schemas.microsoft.com/office/drawing/2014/main" id="{0331BBFF-D9C7-4016-A640-49A1DB85B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4657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库存管理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text-480">
            <a:extLst xmlns:a="http://schemas.openxmlformats.org/drawingml/2006/main">
              <a:ext uri="{FF2B5EF4-FFF2-40B4-BE49-F238E27FC236}">
                <a16:creationId xmlns:a16="http://schemas.microsoft.com/office/drawing/2014/main" id="{DA5304AD-02E2-48DE-B2BC-46A69D7C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15000"/>
            <a:ext cx="4657725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物料分区、批次标识与适用的先进先出，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领退料及时登记，保持账、物、状态一致。</a:t>
            </a:r>
            <a:endParaRPr sz="18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text-481">
            <a:extLst xmlns:a="http://schemas.openxmlformats.org/drawingml/2006/main">
              <a:ext uri="{FF2B5EF4-FFF2-40B4-BE49-F238E27FC236}">
                <a16:creationId xmlns:a16="http://schemas.microsoft.com/office/drawing/2014/main" id="{466570E3-E9B4-4DD4-8B3B-13C471CB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181850"/>
            <a:ext cx="1371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入库记录 → 库位／批次 → 领料工单 → 生产批次，形成物料去向关联。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-482">
            <a:extLst xmlns:a="http://schemas.openxmlformats.org/drawingml/2006/main">
              <a:ext uri="{FF2B5EF4-FFF2-40B4-BE49-F238E27FC236}">
                <a16:creationId xmlns:a16="http://schemas.microsoft.com/office/drawing/2014/main" id="{73B971F6-2D31-4C1A-AC8B-A8752F514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入库与领料管理方案。涉及特殊储存、保质期或客户指定批次时，按对应要求执行。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8296859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0" name="图片 4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a8cd6fc0a14c9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483">
            <a:extLst xmlns:a="http://schemas.openxmlformats.org/drawingml/2006/main">
              <a:ext uri="{FF2B5EF4-FFF2-40B4-BE49-F238E27FC236}">
                <a16:creationId xmlns:a16="http://schemas.microsoft.com/office/drawing/2014/main" id="{BBE925DB-E6CA-4885-BC91-9C96659B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成品入库与出库交付流程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484">
            <a:extLst xmlns:a="http://schemas.openxmlformats.org/drawingml/2006/main">
              <a:ext uri="{FF2B5EF4-FFF2-40B4-BE49-F238E27FC236}">
                <a16:creationId xmlns:a16="http://schemas.microsoft.com/office/drawing/2014/main" id="{E843D225-944F-466B-BCF1-B619364B6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FINISHED GOODS &amp; OUTBOUND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485">
            <a:extLst xmlns:a="http://schemas.openxmlformats.org/drawingml/2006/main">
              <a:ext uri="{FF2B5EF4-FFF2-40B4-BE49-F238E27FC236}">
                <a16:creationId xmlns:a16="http://schemas.microsoft.com/office/drawing/2014/main" id="{08A5597A-31F9-4ADD-A898-9FAE2733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486">
            <a:extLst xmlns:a="http://schemas.openxmlformats.org/drawingml/2006/main">
              <a:ext uri="{FF2B5EF4-FFF2-40B4-BE49-F238E27FC236}">
                <a16:creationId xmlns:a16="http://schemas.microsoft.com/office/drawing/2014/main" id="{EAA2F01E-59D8-41E1-8FF3-ECD9B227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487">
            <a:extLst xmlns:a="http://schemas.openxmlformats.org/drawingml/2006/main">
              <a:ext uri="{FF2B5EF4-FFF2-40B4-BE49-F238E27FC236}">
                <a16:creationId xmlns:a16="http://schemas.microsoft.com/office/drawing/2014/main" id="{6E852C44-405E-4C72-BAD0-8567B4050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30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488">
            <a:extLst xmlns:a="http://schemas.openxmlformats.org/drawingml/2006/main">
              <a:ext uri="{FF2B5EF4-FFF2-40B4-BE49-F238E27FC236}">
                <a16:creationId xmlns:a16="http://schemas.microsoft.com/office/drawing/2014/main" id="{B225133C-4B84-404A-B08D-3C367D80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检验合格后办理成品入库，按订单备货并完成出货复核，再移交物流。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02420B5-7BC5-422B-827F-479E19B8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327C75"/>
          </a:solidFill>
          <a:ln xmlns:a="http://schemas.openxmlformats.org/drawingml/2006/main" w="10478">
            <a:solidFill>
              <a:srgbClr val="327C75"/>
            </a:solidFill>
          </a:ln>
        </p:spPr>
      </p:sp>
      <p:sp>
        <p:nvSpPr>
          <p:cNvPr id="9" name="text-489">
            <a:extLst xmlns:a="http://schemas.openxmlformats.org/drawingml/2006/main">
              <a:ext uri="{FF2B5EF4-FFF2-40B4-BE49-F238E27FC236}">
                <a16:creationId xmlns:a16="http://schemas.microsoft.com/office/drawing/2014/main" id="{814C8FA7-B55E-4482-8420-5B039F55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956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成品检验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490">
            <a:extLst xmlns:a="http://schemas.openxmlformats.org/drawingml/2006/main">
              <a:ext uri="{FF2B5EF4-FFF2-40B4-BE49-F238E27FC236}">
                <a16:creationId xmlns:a16="http://schemas.microsoft.com/office/drawing/2014/main" id="{E4FA4B81-5CEF-4533-903A-B90D6587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362325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外观／尺寸／重量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ABDBF0B8-3DAB-4253-BCA8-46A97C38C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14625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2" name="text-491">
            <a:extLst xmlns:a="http://schemas.openxmlformats.org/drawingml/2006/main">
              <a:ext uri="{FF2B5EF4-FFF2-40B4-BE49-F238E27FC236}">
                <a16:creationId xmlns:a16="http://schemas.microsoft.com/office/drawing/2014/main" id="{C757F01A-ECFE-4F03-9E9F-3D422FF1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956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合格入库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492">
            <a:extLst xmlns:a="http://schemas.openxmlformats.org/drawingml/2006/main">
              <a:ext uri="{FF2B5EF4-FFF2-40B4-BE49-F238E27FC236}">
                <a16:creationId xmlns:a16="http://schemas.microsoft.com/office/drawing/2014/main" id="{C8A964A1-A757-4ACF-9623-00E2AFFA7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362325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型号／批次／状态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349F82D-0C9F-4E8C-AF6F-65733B5C6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714625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5" name="text-493">
            <a:extLst xmlns:a="http://schemas.openxmlformats.org/drawingml/2006/main">
              <a:ext uri="{FF2B5EF4-FFF2-40B4-BE49-F238E27FC236}">
                <a16:creationId xmlns:a16="http://schemas.microsoft.com/office/drawing/2014/main" id="{71B5BC05-36B5-4BA8-A827-8014A12FE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8956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订单备货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-494">
            <a:extLst xmlns:a="http://schemas.openxmlformats.org/drawingml/2006/main">
              <a:ext uri="{FF2B5EF4-FFF2-40B4-BE49-F238E27FC236}">
                <a16:creationId xmlns:a16="http://schemas.microsoft.com/office/drawing/2014/main" id="{90C7EC21-4ACE-4921-8B35-C5F0E8868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3362325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库存与交付计划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85176053-3137-43AD-9283-88B3FDC9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2714625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18" name="text-495">
            <a:extLst xmlns:a="http://schemas.openxmlformats.org/drawingml/2006/main">
              <a:ext uri="{FF2B5EF4-FFF2-40B4-BE49-F238E27FC236}">
                <a16:creationId xmlns:a16="http://schemas.microsoft.com/office/drawing/2014/main" id="{F01151C8-BA01-44D1-B09D-64BE9F8DB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895600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包装与装箱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-496">
            <a:extLst xmlns:a="http://schemas.openxmlformats.org/drawingml/2006/main">
              <a:ext uri="{FF2B5EF4-FFF2-40B4-BE49-F238E27FC236}">
                <a16:creationId xmlns:a16="http://schemas.microsoft.com/office/drawing/2014/main" id="{901DABDD-2DAC-43EE-8CE6-32F71305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3825" y="3362325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防护要求与装箱单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3C213369-DC27-467E-B074-7A2B2B900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5086350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327C75"/>
          </a:solidFill>
          <a:ln xmlns:a="http://schemas.openxmlformats.org/drawingml/2006/main" w="10478">
            <a:solidFill>
              <a:srgbClr val="327C75"/>
            </a:solidFill>
          </a:ln>
        </p:spPr>
      </p:sp>
      <p:sp>
        <p:nvSpPr>
          <p:cNvPr id="21" name="text-497">
            <a:extLst xmlns:a="http://schemas.openxmlformats.org/drawingml/2006/main">
              <a:ext uri="{FF2B5EF4-FFF2-40B4-BE49-F238E27FC236}">
                <a16:creationId xmlns:a16="http://schemas.microsoft.com/office/drawing/2014/main" id="{73885561-CAD1-403E-B537-7E6DD68C0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52673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出货检验 OQC</a:t>
            </a:r>
            <a:endParaRPr sz="2025" b="1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-498">
            <a:extLst xmlns:a="http://schemas.openxmlformats.org/drawingml/2006/main">
              <a:ext uri="{FF2B5EF4-FFF2-40B4-BE49-F238E27FC236}">
                <a16:creationId xmlns:a16="http://schemas.microsoft.com/office/drawing/2014/main" id="{4F68EC4A-1824-491F-81C7-EFC875F5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3825" y="5734050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订单／数量／包装标识</a:t>
            </a:r>
            <a:endParaRPr sz="1725" b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44E134F5-ACF1-4440-BC2A-3A1113265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086350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4" name="text-499">
            <a:extLst xmlns:a="http://schemas.openxmlformats.org/drawingml/2006/main">
              <a:ext uri="{FF2B5EF4-FFF2-40B4-BE49-F238E27FC236}">
                <a16:creationId xmlns:a16="http://schemas.microsoft.com/office/drawing/2014/main" id="{8FE9A73B-8101-4308-B9DD-2057E199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2673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出库复核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-500">
            <a:extLst xmlns:a="http://schemas.openxmlformats.org/drawingml/2006/main">
              <a:ext uri="{FF2B5EF4-FFF2-40B4-BE49-F238E27FC236}">
                <a16:creationId xmlns:a16="http://schemas.microsoft.com/office/drawing/2014/main" id="{EDDF9D41-03DD-46A6-8FDD-21CE5FD3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5734050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单据、实物、数量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E6188F70-8CD0-443C-A911-1800A187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086350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27" name="text-501">
            <a:extLst xmlns:a="http://schemas.openxmlformats.org/drawingml/2006/main">
              <a:ext uri="{FF2B5EF4-FFF2-40B4-BE49-F238E27FC236}">
                <a16:creationId xmlns:a16="http://schemas.microsoft.com/office/drawing/2014/main" id="{4FA1925A-1730-45F6-A7FD-1503A563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2673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物流交接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-502">
            <a:extLst xmlns:a="http://schemas.openxmlformats.org/drawingml/2006/main">
              <a:ext uri="{FF2B5EF4-FFF2-40B4-BE49-F238E27FC236}">
                <a16:creationId xmlns:a16="http://schemas.microsoft.com/office/drawing/2014/main" id="{47C91DD8-A85D-44C6-BF4F-31F306D30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734050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承运信息与交接记录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34A4A471-E4EA-42E0-B139-25A060AA9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86350"/>
            <a:ext cx="3105150" cy="1400175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4F5"/>
          </a:solidFill>
          <a:ln xmlns:a="http://schemas.openxmlformats.org/drawingml/2006/main" w="10478">
            <a:solidFill>
              <a:srgbClr val="BCD7DB"/>
            </a:solidFill>
          </a:ln>
        </p:spPr>
      </p:sp>
      <p:sp>
        <p:nvSpPr>
          <p:cNvPr id="30" name="text-503">
            <a:extLst xmlns:a="http://schemas.openxmlformats.org/drawingml/2006/main">
              <a:ext uri="{FF2B5EF4-FFF2-40B4-BE49-F238E27FC236}">
                <a16:creationId xmlns:a16="http://schemas.microsoft.com/office/drawing/2014/main" id="{C30DBD30-8425-41A6-B685-6FCB4DCA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267325"/>
            <a:ext cx="2838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到货跟进</a:t>
            </a:r>
            <a:endParaRPr sz="20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-504">
            <a:extLst xmlns:a="http://schemas.openxmlformats.org/drawingml/2006/main">
              <a:ext uri="{FF2B5EF4-FFF2-40B4-BE49-F238E27FC236}">
                <a16:creationId xmlns:a16="http://schemas.microsoft.com/office/drawing/2014/main" id="{36640D68-7794-4568-BCC6-861897BA1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734050"/>
            <a:ext cx="28194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签收及异常反馈</a:t>
            </a:r>
            <a:endParaRPr sz="17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91" name="直接箭头连接符 73"/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829050" y="34147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92" name="直接箭头连接符 74"/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7391400" y="34147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93" name="直接箭头连接符 75"/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10953750" y="3414713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94" name="直接箭头连接符 76"/>
          <p:cNvCxnSpPr>
            <a:stCxn xmlns:a="http://schemas.openxmlformats.org/drawingml/2006/main" id="17" idx="2"/>
            <a:endCxn xmlns:a="http://schemas.openxmlformats.org/drawingml/2006/main" id="20" idx="0"/>
          </p:cNvCxnSpPr>
          <p:nvPr/>
        </p:nvCxnSpPr>
        <p:spPr>
          <a:xfrm xmlns:a="http://schemas.openxmlformats.org/drawingml/2006/main">
            <a:off x="12963525" y="4114800"/>
            <a:ext cx="0" cy="97155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95" name="直接箭头连接符 77"/>
          <p:cNvCxnSpPr>
            <a:stCxn xmlns:a="http://schemas.openxmlformats.org/drawingml/2006/main" id="20" idx="1"/>
            <a:endCxn xmlns:a="http://schemas.openxmlformats.org/drawingml/2006/main" id="23" idx="3"/>
          </p:cNvCxnSpPr>
          <p:nvPr/>
        </p:nvCxnSpPr>
        <p:spPr>
          <a:xfrm xmlns:a="http://schemas.openxmlformats.org/drawingml/2006/main" flipH="1">
            <a:off x="10953750" y="5786438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96" name="直接箭头连接符 78"/>
          <p:cNvCxnSpPr>
            <a:stCxn xmlns:a="http://schemas.openxmlformats.org/drawingml/2006/main" id="23" idx="1"/>
            <a:endCxn xmlns:a="http://schemas.openxmlformats.org/drawingml/2006/main" id="26" idx="3"/>
          </p:cNvCxnSpPr>
          <p:nvPr/>
        </p:nvCxnSpPr>
        <p:spPr>
          <a:xfrm xmlns:a="http://schemas.openxmlformats.org/drawingml/2006/main" flipH="1">
            <a:off x="7391400" y="5786438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cxnSp>
        <p:nvCxnSpPr>
          <p:cNvPr id="197" name="直接箭头连接符 79"/>
          <p:cNvCxnSpPr>
            <a:stCxn xmlns:a="http://schemas.openxmlformats.org/drawingml/2006/main" id="26" idx="1"/>
            <a:endCxn xmlns:a="http://schemas.openxmlformats.org/drawingml/2006/main" id="29" idx="3"/>
          </p:cNvCxnSpPr>
          <p:nvPr/>
        </p:nvCxnSpPr>
        <p:spPr>
          <a:xfrm xmlns:a="http://schemas.openxmlformats.org/drawingml/2006/main" flipH="1">
            <a:off x="3829050" y="5786438"/>
            <a:ext cx="457200" cy="0"/>
          </a:xfrm>
          <a:prstGeom xmlns:a="http://schemas.openxmlformats.org/drawingml/2006/main" prst="straightConnector1">
            <a:avLst/>
          </a:prstGeom>
          <a:ln xmlns:a="http://schemas.openxmlformats.org/drawingml/2006/main" w="22860">
            <a:solidFill>
              <a:srgbClr val="267D96"/>
            </a:solidFill>
            <a:prstDash val="solid"/>
            <a:tailEnd type="triangle" w="med" len="med"/>
          </a:ln>
        </p:spPr>
      </p:cxnSp>
      <p:sp>
        <p:nvSpPr>
          <p:cNvPr id="39" name="text-505">
            <a:extLst xmlns:a="http://schemas.openxmlformats.org/drawingml/2006/main">
              <a:ext uri="{FF2B5EF4-FFF2-40B4-BE49-F238E27FC236}">
                <a16:creationId xmlns:a16="http://schemas.microsoft.com/office/drawing/2014/main" id="{EA06F4F8-71D3-4A75-84E5-5D53F77E5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371725"/>
            <a:ext cx="9429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合格后</a:t>
            </a:r>
            <a:endParaRPr sz="15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-506">
            <a:extLst xmlns:a="http://schemas.openxmlformats.org/drawingml/2006/main">
              <a:ext uri="{FF2B5EF4-FFF2-40B4-BE49-F238E27FC236}">
                <a16:creationId xmlns:a16="http://schemas.microsoft.com/office/drawing/2014/main" id="{86017FA7-B743-4169-96D4-EE8B4FC4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067550"/>
            <a:ext cx="2333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B44755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B44755"/>
                </a:solidFill>
                <a:latin typeface="微软雅黑"/>
                <a:ea typeface="微软雅黑"/>
                <a:cs typeface="微软雅黑"/>
              </a:rPr>
              <a:t>异常控制</a:t>
            </a:r>
            <a:endParaRPr sz="2100" b="1">
              <a:solidFill>
                <a:srgbClr val="B4475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text-507">
            <a:extLst xmlns:a="http://schemas.openxmlformats.org/drawingml/2006/main">
              <a:ext uri="{FF2B5EF4-FFF2-40B4-BE49-F238E27FC236}">
                <a16:creationId xmlns:a16="http://schemas.microsoft.com/office/drawing/2014/main" id="{2A8541AC-5AC3-48C8-9589-EA16E455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7096125"/>
            <a:ext cx="113633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检验或复核不符时暂停流转，隔离核查；整改、复验并重新批准后放行。</a:t>
            </a:r>
            <a:endParaRPr sz="187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text-508">
            <a:extLst xmlns:a="http://schemas.openxmlformats.org/drawingml/2006/main">
              <a:ext uri="{FF2B5EF4-FFF2-40B4-BE49-F238E27FC236}">
                <a16:creationId xmlns:a16="http://schemas.microsoft.com/office/drawing/2014/main" id="{80721740-7706-4265-A6D2-D8EB51C6F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成品与出库管理方案。检验放行、包装标签及交接记录按客户要求和实际程序执行。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42069608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图片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dc027f3725418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509">
            <a:extLst xmlns:a="http://schemas.openxmlformats.org/drawingml/2006/main">
              <a:ext uri="{FF2B5EF4-FFF2-40B4-BE49-F238E27FC236}">
                <a16:creationId xmlns:a16="http://schemas.microsoft.com/office/drawing/2014/main" id="{80B745C8-32B3-4724-B563-E3255835E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客户项目对接与资料清单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510">
            <a:extLst xmlns:a="http://schemas.openxmlformats.org/drawingml/2006/main">
              <a:ext uri="{FF2B5EF4-FFF2-40B4-BE49-F238E27FC236}">
                <a16:creationId xmlns:a16="http://schemas.microsoft.com/office/drawing/2014/main" id="{2ABDB08D-8966-4440-AA97-09400E987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PROJECT INPUTS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511">
            <a:extLst xmlns:a="http://schemas.openxmlformats.org/drawingml/2006/main">
              <a:ext uri="{FF2B5EF4-FFF2-40B4-BE49-F238E27FC236}">
                <a16:creationId xmlns:a16="http://schemas.microsoft.com/office/drawing/2014/main" id="{884962F2-10EF-4CC5-8D78-89EE9A7C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512">
            <a:extLst xmlns:a="http://schemas.openxmlformats.org/drawingml/2006/main">
              <a:ext uri="{FF2B5EF4-FFF2-40B4-BE49-F238E27FC236}">
                <a16:creationId xmlns:a16="http://schemas.microsoft.com/office/drawing/2014/main" id="{ED7525EE-8B7B-4211-8A45-79756CBE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513">
            <a:extLst xmlns:a="http://schemas.openxmlformats.org/drawingml/2006/main">
              <a:ext uri="{FF2B5EF4-FFF2-40B4-BE49-F238E27FC236}">
                <a16:creationId xmlns:a16="http://schemas.microsoft.com/office/drawing/2014/main" id="{080DB323-E664-40DD-BDA7-DD99880D1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31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514">
            <a:extLst xmlns:a="http://schemas.openxmlformats.org/drawingml/2006/main">
              <a:ext uri="{FF2B5EF4-FFF2-40B4-BE49-F238E27FC236}">
                <a16:creationId xmlns:a16="http://schemas.microsoft.com/office/drawing/2014/main" id="{E1B685BC-18F2-4A60-9035-72DBF83A6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379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完整的前期输入，有助于更快完成可行性评估、报价和样品开发。</a:t>
            </a:r>
            <a:endParaRPr sz="2100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20" name="表格 17"/>
          <p:cNvGraphicFramePr/>
          <p:nvPr/>
        </p:nvGraphicFramePr>
        <p:xfrm>
          <a:off xmlns:a="http://schemas.openxmlformats.org/drawingml/2006/main" x="723900" y="2495550"/>
          <a:ext xmlns:a="http://schemas.openxmlformats.org/drawingml/2006/main" cx="13811250" cy="4095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52700"/>
                <a:gridCol w="7124700"/>
                <a:gridCol w="4133850"/>
              </a:tblGrid>
              <a:tr h="8191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客户提供／确认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具体内容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翔丰对接重点</a:t>
                      </a:r>
                      <a:endParaRPr sz="1875" b="1">
                        <a:solidFill>
                          <a:srgbClr val="FFFFFF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267D96"/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产品与应用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2D／3D图纸、样品、使用场景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外观面与关键安装关系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结构可制造性与模具方案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材料与性能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材料牌号或目标性能、颜色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密度／重量及专项要求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原料选型与必要验证项目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质量与验收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关键尺寸、公差、外观样板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测试条件、判定标准与资料要求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首件确认与检验方案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EFF6F5"/>
                    </a:solidFill>
                  </a:tcPr>
                </a:tc>
              </a:tr>
              <a:tr h="8191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数量与交付</a:t>
                      </a:r>
                      <a:endParaRPr sz="1875" b="1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打样数量、批量需求、交货计划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包装标签、配送及收货要求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5434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开发排期、生产与物流协调</a:t>
                      </a:r>
                      <a:endParaRPr sz="1875" b="0">
                        <a:solidFill>
                          <a:srgbClr val="25434A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61925" marR="142875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-515">
            <a:extLst xmlns:a="http://schemas.openxmlformats.org/drawingml/2006/main">
              <a:ext uri="{FF2B5EF4-FFF2-40B4-BE49-F238E27FC236}">
                <a16:creationId xmlns:a16="http://schemas.microsoft.com/office/drawing/2014/main" id="{3D7FB188-F096-4A32-8417-85BABC8F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972300"/>
            <a:ext cx="2905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主要交付物</a:t>
            </a:r>
            <a:endParaRPr sz="23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516">
            <a:extLst xmlns:a="http://schemas.openxmlformats.org/drawingml/2006/main">
              <a:ext uri="{FF2B5EF4-FFF2-40B4-BE49-F238E27FC236}">
                <a16:creationId xmlns:a16="http://schemas.microsoft.com/office/drawing/2014/main" id="{73D1A8A9-A171-4FC5-9F8D-988526FE3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7010400"/>
            <a:ext cx="107346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模具／样品、合格制品，以及项目约定的检验和交付资料。</a:t>
            </a:r>
            <a:endParaRPr sz="2025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6258262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图片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29cd4aeafe467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517">
            <a:extLst xmlns:a="http://schemas.openxmlformats.org/drawingml/2006/main">
              <a:ext uri="{FF2B5EF4-FFF2-40B4-BE49-F238E27FC236}">
                <a16:creationId xmlns:a16="http://schemas.microsoft.com/office/drawing/2014/main" id="{A1072D3F-0130-4091-ACC9-A8852CF16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304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450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精益管理与客户合作价值</a:t>
            </a:r>
            <a:endParaRPr sz="3450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518">
            <a:extLst xmlns:a="http://schemas.openxmlformats.org/drawingml/2006/main">
              <a:ext uri="{FF2B5EF4-FFF2-40B4-BE49-F238E27FC236}">
                <a16:creationId xmlns:a16="http://schemas.microsoft.com/office/drawing/2014/main" id="{792D6804-6A90-4A08-ACA0-CEC14B544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5275"/>
            <a:ext cx="1304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COOPERATION VALUE</a:t>
            </a:r>
            <a:endParaRPr sz="1275" b="0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519">
            <a:extLst xmlns:a="http://schemas.openxmlformats.org/drawingml/2006/main">
              <a:ext uri="{FF2B5EF4-FFF2-40B4-BE49-F238E27FC236}">
                <a16:creationId xmlns:a16="http://schemas.microsoft.com/office/drawing/2014/main" id="{4AEC193B-9C99-4297-8326-46C0B1E4B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6375" y="361950"/>
            <a:ext cx="16383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XIANGFENG</a:t>
            </a:r>
            <a:endParaRPr sz="14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520">
            <a:extLst xmlns:a="http://schemas.openxmlformats.org/drawingml/2006/main">
              <a:ext uri="{FF2B5EF4-FFF2-40B4-BE49-F238E27FC236}">
                <a16:creationId xmlns:a16="http://schemas.microsoft.com/office/drawing/2014/main" id="{63182B52-EC6F-42E6-9045-B0E6DC033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521">
            <a:extLst xmlns:a="http://schemas.openxmlformats.org/drawingml/2006/main">
              <a:ext uri="{FF2B5EF4-FFF2-40B4-BE49-F238E27FC236}">
                <a16:creationId xmlns:a16="http://schemas.microsoft.com/office/drawing/2014/main" id="{1C9CAC5E-AA00-43C8-A0FA-752D042E0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32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3" name="图片 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cae61ea984e83"/>
          <a:srcRect xmlns:a="http://schemas.openxmlformats.org/drawingml/2006/main" l="0" t="5426" r="0" b="54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1809750"/>
            <a:ext cx="8162925" cy="5457825"/>
          </a:xfrm>
          <a:prstGeom xmlns:a="http://schemas.openxmlformats.org/drawingml/2006/main" prst="rect">
            <a:avLst/>
          </a:prstGeom>
        </p:spPr>
      </p:pic>
      <p:sp>
        <p:nvSpPr>
          <p:cNvPr id="8" name="text-522">
            <a:extLst xmlns:a="http://schemas.openxmlformats.org/drawingml/2006/main">
              <a:ext uri="{FF2B5EF4-FFF2-40B4-BE49-F238E27FC236}">
                <a16:creationId xmlns:a16="http://schemas.microsoft.com/office/drawing/2014/main" id="{AE46475F-040C-4488-BCE7-B30D41792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1866900"/>
            <a:ext cx="5057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制造基础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523">
            <a:extLst xmlns:a="http://schemas.openxmlformats.org/drawingml/2006/main">
              <a:ext uri="{FF2B5EF4-FFF2-40B4-BE49-F238E27FC236}">
                <a16:creationId xmlns:a16="http://schemas.microsoft.com/office/drawing/2014/main" id="{5888CFF9-97F8-4D06-AF1D-C74590114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2419350"/>
            <a:ext cx="50577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已投产基地占地20,000+ m²，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固定资产3,000万元。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配合专业模具与发泡车间。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524">
            <a:extLst xmlns:a="http://schemas.openxmlformats.org/drawingml/2006/main">
              <a:ext uri="{FF2B5EF4-FFF2-40B4-BE49-F238E27FC236}">
                <a16:creationId xmlns:a16="http://schemas.microsoft.com/office/drawing/2014/main" id="{6A2CCD6E-A1F3-4A57-90F3-72B684E46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3781425"/>
            <a:ext cx="5057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327C75"/>
                </a:solidFill>
                <a:latin typeface="微软雅黑"/>
                <a:ea typeface="微软雅黑"/>
                <a:cs typeface="微软雅黑"/>
              </a:rPr>
              <a:t>技术配套</a:t>
            </a:r>
            <a:endParaRPr sz="2250" b="1">
              <a:solidFill>
                <a:srgbClr val="327C7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-525">
            <a:extLst xmlns:a="http://schemas.openxmlformats.org/drawingml/2006/main">
              <a:ext uri="{FF2B5EF4-FFF2-40B4-BE49-F238E27FC236}">
                <a16:creationId xmlns:a16="http://schemas.microsoft.com/office/drawing/2014/main" id="{C29250F2-D37F-485B-9977-563900B6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4333875"/>
            <a:ext cx="50577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模具设计、CNC加工与成型生产，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围绕图纸、样品与制造条件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开展项目协同。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-526">
            <a:extLst xmlns:a="http://schemas.openxmlformats.org/drawingml/2006/main">
              <a:ext uri="{FF2B5EF4-FFF2-40B4-BE49-F238E27FC236}">
                <a16:creationId xmlns:a16="http://schemas.microsoft.com/office/drawing/2014/main" id="{D5713A0F-5AA5-4375-91D1-D2AC6F4DB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5715000"/>
            <a:ext cx="5057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负责服务</a:t>
            </a:r>
            <a:endParaRPr sz="225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-527">
            <a:extLst xmlns:a="http://schemas.openxmlformats.org/drawingml/2006/main">
              <a:ext uri="{FF2B5EF4-FFF2-40B4-BE49-F238E27FC236}">
                <a16:creationId xmlns:a16="http://schemas.microsoft.com/office/drawing/2014/main" id="{1AFA5899-4877-49C4-9D5A-9198EEB5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6267450"/>
            <a:ext cx="50577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对接明确、技术跟进、及时反馈，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让需求评估与交付沟通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  <a:def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落实到具体负责人。</a:t>
            </a:r>
            <a:endParaRPr sz="195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-528">
            <a:extLst xmlns:a="http://schemas.openxmlformats.org/drawingml/2006/main">
              <a:ext uri="{FF2B5EF4-FFF2-40B4-BE49-F238E27FC236}">
                <a16:creationId xmlns:a16="http://schemas.microsoft.com/office/drawing/2014/main" id="{DB64E9B8-D5F4-4BB7-91FA-01CB7F6B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753350"/>
            <a:ext cx="137731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安全为先，质量为本；以现场管理和团队协同支持客户项目。</a:t>
            </a:r>
            <a:endParaRPr sz="142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9561541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图片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253760471c4a5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529">
            <a:extLst xmlns:a="http://schemas.openxmlformats.org/drawingml/2006/main">
              <a:ext uri="{FF2B5EF4-FFF2-40B4-BE49-F238E27FC236}">
                <a16:creationId xmlns:a16="http://schemas.microsoft.com/office/drawing/2014/main" id="{23FBA71D-A6E2-465A-86B7-C54F4354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201025"/>
            <a:ext cx="9525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718B93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1200" b="0">
              <a:solidFill>
                <a:srgbClr val="718B9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-530">
            <a:extLst xmlns:a="http://schemas.openxmlformats.org/drawingml/2006/main">
              <a:ext uri="{FF2B5EF4-FFF2-40B4-BE49-F238E27FC236}">
                <a16:creationId xmlns:a16="http://schemas.microsoft.com/office/drawing/2014/main" id="{C06020F5-E7C2-4460-882B-DCE26B72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057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73859A"/>
                </a:solidFill>
                <a:latin typeface="微软雅黑"/>
                <a:ea typeface="微软雅黑"/>
                <a:cs typeface="微软雅黑"/>
              </a:rPr>
              <a:t>33</a:t>
            </a:r>
            <a:endParaRPr sz="1275" b="0">
              <a:solidFill>
                <a:srgbClr val="73859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-531">
            <a:extLst xmlns:a="http://schemas.openxmlformats.org/drawingml/2006/main">
              <a:ext uri="{FF2B5EF4-FFF2-40B4-BE49-F238E27FC236}">
                <a16:creationId xmlns:a16="http://schemas.microsoft.com/office/drawing/2014/main" id="{DB23C64B-A1CE-4226-BAB9-C610C1D6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485900"/>
            <a:ext cx="119253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6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5625" b="1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期待与您合作</a:t>
            </a:r>
            <a:endParaRPr sz="5625" b="1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text-532">
            <a:extLst xmlns:a="http://schemas.openxmlformats.org/drawingml/2006/main">
              <a:ext uri="{FF2B5EF4-FFF2-40B4-BE49-F238E27FC236}">
                <a16:creationId xmlns:a16="http://schemas.microsoft.com/office/drawing/2014/main" id="{42E435DA-2BB7-45B1-87A8-B5F47AAE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838450"/>
            <a:ext cx="12954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322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广西翔丰科技有限公司</a:t>
            </a:r>
            <a:endParaRPr sz="322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-533">
            <a:extLst xmlns:a="http://schemas.openxmlformats.org/drawingml/2006/main">
              <a:ext uri="{FF2B5EF4-FFF2-40B4-BE49-F238E27FC236}">
                <a16:creationId xmlns:a16="http://schemas.microsoft.com/office/drawing/2014/main" id="{1B842EF8-C100-42F9-A3F7-683D20A9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733800"/>
            <a:ext cx="1276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0">
                <a:solidFill>
                  <a:srgbClr val="5A737A"/>
                </a:solidFill>
                <a:latin typeface="微软雅黑"/>
                <a:ea typeface="微软雅黑"/>
                <a:cs typeface="微软雅黑"/>
              </a:rPr>
              <a:t>EPP / EPO发泡制品及模具开发制造</a:t>
            </a:r>
            <a:endParaRPr sz="2175" b="0">
              <a:solidFill>
                <a:srgbClr val="5A737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-534">
            <a:extLst xmlns:a="http://schemas.openxmlformats.org/drawingml/2006/main">
              <a:ext uri="{FF2B5EF4-FFF2-40B4-BE49-F238E27FC236}">
                <a16:creationId xmlns:a16="http://schemas.microsoft.com/office/drawing/2014/main" id="{E63848BE-0B53-45C1-9BDD-102060C16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200650"/>
            <a:ext cx="1266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75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企业邮箱</a:t>
            </a:r>
            <a:endParaRPr sz="2175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-535">
            <a:extLst xmlns:a="http://schemas.openxmlformats.org/drawingml/2006/main">
              <a:ext uri="{FF2B5EF4-FFF2-40B4-BE49-F238E27FC236}">
                <a16:creationId xmlns:a16="http://schemas.microsoft.com/office/drawing/2014/main" id="{40E4AB1C-AF74-4523-9B51-1F36D9C6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781675"/>
            <a:ext cx="129540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36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open@gx-xiangfeng.com</a:t>
            </a:r>
            <a:endParaRPr sz="36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-536">
            <a:extLst xmlns:a="http://schemas.openxmlformats.org/drawingml/2006/main">
              <a:ext uri="{FF2B5EF4-FFF2-40B4-BE49-F238E27FC236}">
                <a16:creationId xmlns:a16="http://schemas.microsoft.com/office/drawing/2014/main" id="{5883E359-145D-4419-8B7B-572FFCAF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838950"/>
            <a:ext cx="1276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1">
                <a:solidFill>
                  <a:srgbClr val="267D96"/>
                </a:solidFill>
                <a:latin typeface="微软雅黑"/>
                <a:ea typeface="微软雅黑"/>
                <a:cs typeface="微软雅黑"/>
              </a:rPr>
              <a:t>公司地址</a:t>
            </a:r>
            <a:endParaRPr sz="2100" b="1">
              <a:solidFill>
                <a:srgbClr val="267D9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-537">
            <a:extLst xmlns:a="http://schemas.openxmlformats.org/drawingml/2006/main">
              <a:ext uri="{FF2B5EF4-FFF2-40B4-BE49-F238E27FC236}">
                <a16:creationId xmlns:a16="http://schemas.microsoft.com/office/drawing/2014/main" id="{19AC71F2-4755-43EF-81E4-FF1359FE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7391400"/>
            <a:ext cx="13239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25434A"/>
                </a:solidFill>
                <a:latin typeface="微软雅黑"/>
                <a:ea typeface="微软雅黑"/>
                <a:cs typeface="微软雅黑"/>
              </a:rPr>
              <a:t>广西玉林市博白县文地镇工业园三号路1号厂房</a:t>
            </a:r>
            <a:endParaRPr sz="2100" b="0">
              <a:solidFill>
                <a:srgbClr val="25434A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90644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2026-09-30T07:26:02.5030000Z</dcterms:created>
  <dcterms:modified xsi:type="dcterms:W3CDTF">2026-09-30T07:26:02.5030000Z</dcterms:modified>
</coreProperties>
</file>