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0090e81b7b4f5e" /><Relationship Type="http://schemas.openxmlformats.org/officeDocument/2006/relationships/extended-properties" Target="/docProps/app.xml" Id="R0a0661c044744e80" /><Relationship Type="http://schemas.openxmlformats.org/officeDocument/2006/relationships/officeDocument" Target="/ppt/presentation.xml" Id="R1468630101854e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8c4f41415024b8c"/>
  </p:sldMasterIdLst>
  <p:notesMasterIdLst>
    <p:notesMasterId xmlns:r="http://schemas.openxmlformats.org/officeDocument/2006/relationships" r:id="R831ca65bc36c4446"/>
  </p:notesMasterIdLst>
  <p:sldIdLst>
    <p:sldId xmlns:r="http://schemas.openxmlformats.org/officeDocument/2006/relationships" id="256" r:id="R546c91204126497f"/>
    <p:sldId xmlns:r="http://schemas.openxmlformats.org/officeDocument/2006/relationships" id="257" r:id="Ra580501338414b40"/>
    <p:sldId xmlns:r="http://schemas.openxmlformats.org/officeDocument/2006/relationships" id="258" r:id="R46d766c49baf4c9f"/>
    <p:sldId xmlns:r="http://schemas.openxmlformats.org/officeDocument/2006/relationships" id="259" r:id="Rd41c6c6c300848d2"/>
    <p:sldId xmlns:r="http://schemas.openxmlformats.org/officeDocument/2006/relationships" id="260" r:id="R87c7e2b569374719"/>
    <p:sldId xmlns:r="http://schemas.openxmlformats.org/officeDocument/2006/relationships" id="261" r:id="Rc98e1196258a4d5e"/>
    <p:sldId xmlns:r="http://schemas.openxmlformats.org/officeDocument/2006/relationships" id="262" r:id="Rc3f5d52bbf4547e7"/>
    <p:sldId xmlns:r="http://schemas.openxmlformats.org/officeDocument/2006/relationships" id="263" r:id="Re0dd3cd9c44d4f93"/>
    <p:sldId xmlns:r="http://schemas.openxmlformats.org/officeDocument/2006/relationships" id="264" r:id="R77484ba9e910401f"/>
    <p:sldId xmlns:r="http://schemas.openxmlformats.org/officeDocument/2006/relationships" id="265" r:id="Rd4785fd0b4ab41d3"/>
    <p:sldId xmlns:r="http://schemas.openxmlformats.org/officeDocument/2006/relationships" id="266" r:id="Re5857b3f79214310"/>
    <p:sldId xmlns:r="http://schemas.openxmlformats.org/officeDocument/2006/relationships" id="267" r:id="R9f0733f22a7749bb"/>
    <p:sldId xmlns:r="http://schemas.openxmlformats.org/officeDocument/2006/relationships" id="268" r:id="R67701089f98f43ac"/>
    <p:sldId xmlns:r="http://schemas.openxmlformats.org/officeDocument/2006/relationships" id="269" r:id="R0a434036abaa4cf3"/>
    <p:sldId xmlns:r="http://schemas.openxmlformats.org/officeDocument/2006/relationships" id="270" r:id="R147ce6c9cca14a68"/>
    <p:sldId xmlns:r="http://schemas.openxmlformats.org/officeDocument/2006/relationships" id="271" r:id="R192351325d6e4475"/>
    <p:sldId xmlns:r="http://schemas.openxmlformats.org/officeDocument/2006/relationships" id="272" r:id="Rc5307b1af94d40bd"/>
    <p:sldId xmlns:r="http://schemas.openxmlformats.org/officeDocument/2006/relationships" id="273" r:id="R40fbdbd7efbc4411"/>
    <p:sldId xmlns:r="http://schemas.openxmlformats.org/officeDocument/2006/relationships" id="274" r:id="R1819bc51bc9b4d36"/>
    <p:sldId xmlns:r="http://schemas.openxmlformats.org/officeDocument/2006/relationships" id="275" r:id="Re4b5b89900214541"/>
    <p:sldId xmlns:r="http://schemas.openxmlformats.org/officeDocument/2006/relationships" id="276" r:id="R7c9ab34f66dc48a4"/>
    <p:sldId xmlns:r="http://schemas.openxmlformats.org/officeDocument/2006/relationships" id="277" r:id="Rf197efa5e10e4a16"/>
    <p:sldId xmlns:r="http://schemas.openxmlformats.org/officeDocument/2006/relationships" id="278" r:id="R46661bb0ce6948c3"/>
    <p:sldId xmlns:r="http://schemas.openxmlformats.org/officeDocument/2006/relationships" id="279" r:id="R112cef387bb841f4"/>
    <p:sldId xmlns:r="http://schemas.openxmlformats.org/officeDocument/2006/relationships" id="280" r:id="R2841064c71d643f3"/>
    <p:sldId xmlns:r="http://schemas.openxmlformats.org/officeDocument/2006/relationships" id="281" r:id="R092496fdacc648e4"/>
    <p:sldId xmlns:r="http://schemas.openxmlformats.org/officeDocument/2006/relationships" id="282" r:id="Rf1ea68294e504e95"/>
    <p:sldId xmlns:r="http://schemas.openxmlformats.org/officeDocument/2006/relationships" id="283" r:id="R27278b36d0f44943"/>
    <p:sldId xmlns:r="http://schemas.openxmlformats.org/officeDocument/2006/relationships" id="284" r:id="Rc343c8204ed74bb6"/>
    <p:sldId xmlns:r="http://schemas.openxmlformats.org/officeDocument/2006/relationships" id="285" r:id="Rd8a245e6df2a4654"/>
    <p:sldId xmlns:r="http://schemas.openxmlformats.org/officeDocument/2006/relationships" id="286" r:id="R4c70a4b6e3f74f0b"/>
    <p:sldId xmlns:r="http://schemas.openxmlformats.org/officeDocument/2006/relationships" id="287" r:id="R5c628e6cb1b84cff"/>
    <p:sldId xmlns:r="http://schemas.openxmlformats.org/officeDocument/2006/relationships" id="288" r:id="Rcc560742d6c9445b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8c403d03664ac6" /><Relationship Type="http://schemas.openxmlformats.org/officeDocument/2006/relationships/slideMaster" Target="/ppt/slideMasters/slideMaster1.xml" Id="R88c4f41415024b8c" /><Relationship Type="http://schemas.openxmlformats.org/officeDocument/2006/relationships/notesMaster" Target="/ppt/notesMasters/notesMaster1.xml" Id="R831ca65bc36c4446" /><Relationship Type="http://schemas.openxmlformats.org/officeDocument/2006/relationships/presProps" Target="/ppt/presProps.xml" Id="R42fa8a4017d44e2a" /><Relationship Type="http://schemas.openxmlformats.org/officeDocument/2006/relationships/viewProps" Target="/ppt/viewProps.xml" Id="Re5f7ff7f35df40f0" /><Relationship Type="http://schemas.openxmlformats.org/officeDocument/2006/relationships/tableStyles" Target="/ppt/tableStyles.xml" Id="R30af5bb521154ce6" /><Relationship Type="http://schemas.openxmlformats.org/officeDocument/2006/relationships/slide" Target="/ppt/slides/slide1.xml" Id="R546c91204126497f" /><Relationship Type="http://schemas.openxmlformats.org/officeDocument/2006/relationships/slide" Target="/ppt/slides/slide2.xml" Id="Ra580501338414b40" /><Relationship Type="http://schemas.openxmlformats.org/officeDocument/2006/relationships/slide" Target="/ppt/slides/slide3.xml" Id="R46d766c49baf4c9f" /><Relationship Type="http://schemas.openxmlformats.org/officeDocument/2006/relationships/slide" Target="/ppt/slides/slide4.xml" Id="Rd41c6c6c300848d2" /><Relationship Type="http://schemas.openxmlformats.org/officeDocument/2006/relationships/slide" Target="/ppt/slides/slide5.xml" Id="R87c7e2b569374719" /><Relationship Type="http://schemas.openxmlformats.org/officeDocument/2006/relationships/slide" Target="/ppt/slides/slide6.xml" Id="Rc98e1196258a4d5e" /><Relationship Type="http://schemas.openxmlformats.org/officeDocument/2006/relationships/slide" Target="/ppt/slides/slide7.xml" Id="Rc3f5d52bbf4547e7" /><Relationship Type="http://schemas.openxmlformats.org/officeDocument/2006/relationships/slide" Target="/ppt/slides/slide8.xml" Id="Re0dd3cd9c44d4f93" /><Relationship Type="http://schemas.openxmlformats.org/officeDocument/2006/relationships/slide" Target="/ppt/slides/slide9.xml" Id="R77484ba9e910401f" /><Relationship Type="http://schemas.openxmlformats.org/officeDocument/2006/relationships/slide" Target="/ppt/slides/slide10.xml" Id="Rd4785fd0b4ab41d3" /><Relationship Type="http://schemas.openxmlformats.org/officeDocument/2006/relationships/slide" Target="/ppt/slides/slide11.xml" Id="Re5857b3f79214310" /><Relationship Type="http://schemas.openxmlformats.org/officeDocument/2006/relationships/slide" Target="/ppt/slides/slide12.xml" Id="R9f0733f22a7749bb" /><Relationship Type="http://schemas.openxmlformats.org/officeDocument/2006/relationships/slide" Target="/ppt/slides/slide13.xml" Id="R67701089f98f43ac" /><Relationship Type="http://schemas.openxmlformats.org/officeDocument/2006/relationships/slide" Target="/ppt/slides/slide14.xml" Id="R0a434036abaa4cf3" /><Relationship Type="http://schemas.openxmlformats.org/officeDocument/2006/relationships/slide" Target="/ppt/slides/slide15.xml" Id="R147ce6c9cca14a68" /><Relationship Type="http://schemas.openxmlformats.org/officeDocument/2006/relationships/slide" Target="/ppt/slides/slide16.xml" Id="R192351325d6e4475" /><Relationship Type="http://schemas.openxmlformats.org/officeDocument/2006/relationships/slide" Target="/ppt/slides/slide17.xml" Id="Rc5307b1af94d40bd" /><Relationship Type="http://schemas.openxmlformats.org/officeDocument/2006/relationships/slide" Target="/ppt/slides/slide18.xml" Id="R40fbdbd7efbc4411" /><Relationship Type="http://schemas.openxmlformats.org/officeDocument/2006/relationships/slide" Target="/ppt/slides/slide19.xml" Id="R1819bc51bc9b4d36" /><Relationship Type="http://schemas.openxmlformats.org/officeDocument/2006/relationships/slide" Target="/ppt/slides/slide20.xml" Id="Re4b5b89900214541" /><Relationship Type="http://schemas.openxmlformats.org/officeDocument/2006/relationships/slide" Target="/ppt/slides/slide21.xml" Id="R7c9ab34f66dc48a4" /><Relationship Type="http://schemas.openxmlformats.org/officeDocument/2006/relationships/slide" Target="/ppt/slides/slide22.xml" Id="Rf197efa5e10e4a16" /><Relationship Type="http://schemas.openxmlformats.org/officeDocument/2006/relationships/slide" Target="/ppt/slides/slide23.xml" Id="R46661bb0ce6948c3" /><Relationship Type="http://schemas.openxmlformats.org/officeDocument/2006/relationships/slide" Target="/ppt/slides/slide24.xml" Id="R112cef387bb841f4" /><Relationship Type="http://schemas.openxmlformats.org/officeDocument/2006/relationships/slide" Target="/ppt/slides/slide25.xml" Id="R2841064c71d643f3" /><Relationship Type="http://schemas.openxmlformats.org/officeDocument/2006/relationships/slide" Target="/ppt/slides/slide26.xml" Id="R092496fdacc648e4" /><Relationship Type="http://schemas.openxmlformats.org/officeDocument/2006/relationships/slide" Target="/ppt/slides/slide27.xml" Id="Rf1ea68294e504e95" /><Relationship Type="http://schemas.openxmlformats.org/officeDocument/2006/relationships/slide" Target="/ppt/slides/slide28.xml" Id="R27278b36d0f44943" /><Relationship Type="http://schemas.openxmlformats.org/officeDocument/2006/relationships/slide" Target="/ppt/slides/slide29.xml" Id="Rc343c8204ed74bb6" /><Relationship Type="http://schemas.openxmlformats.org/officeDocument/2006/relationships/slide" Target="/ppt/slides/slide30.xml" Id="Rd8a245e6df2a4654" /><Relationship Type="http://schemas.openxmlformats.org/officeDocument/2006/relationships/slide" Target="/ppt/slides/slide31.xml" Id="R4c70a4b6e3f74f0b" /><Relationship Type="http://schemas.openxmlformats.org/officeDocument/2006/relationships/slide" Target="/ppt/slides/slide32.xml" Id="R5c628e6cb1b84cff" /><Relationship Type="http://schemas.openxmlformats.org/officeDocument/2006/relationships/slide" Target="/ppt/slides/slide33.xml" Id="Rcc560742d6c944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c5a59cd35a48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b895b593834a40" /><Relationship Type="http://schemas.openxmlformats.org/officeDocument/2006/relationships/notesMaster" Target="/ppt/notesMasters/notesMaster1.xml" Id="R03776d4964484aa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1594989a0b4d3a" /><Relationship Type="http://schemas.openxmlformats.org/officeDocument/2006/relationships/notesMaster" Target="/ppt/notesMasters/notesMaster1.xml" Id="R454dec38ae194e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ed22bc9f054278" /><Relationship Type="http://schemas.openxmlformats.org/officeDocument/2006/relationships/notesMaster" Target="/ppt/notesMasters/notesMaster1.xml" Id="Rb4ef033f934245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0a27dcf68434fa4" /><Relationship Type="http://schemas.openxmlformats.org/officeDocument/2006/relationships/notesMaster" Target="/ppt/notesMasters/notesMaster1.xml" Id="Ra68240d1d89245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7bb9b61e54b4edd" /><Relationship Type="http://schemas.openxmlformats.org/officeDocument/2006/relationships/notesMaster" Target="/ppt/notesMasters/notesMaster1.xml" Id="Rd70acdf5c6044d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7d53ae17c7a4efe" /><Relationship Type="http://schemas.openxmlformats.org/officeDocument/2006/relationships/notesMaster" Target="/ppt/notesMasters/notesMaster1.xml" Id="R3e1a7f07372b4d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f4c20226714708" /><Relationship Type="http://schemas.openxmlformats.org/officeDocument/2006/relationships/notesMaster" Target="/ppt/notesMasters/notesMaster1.xml" Id="R6f492b5c2a9343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63c3a5241f54306" /><Relationship Type="http://schemas.openxmlformats.org/officeDocument/2006/relationships/notesMaster" Target="/ppt/notesMasters/notesMaster1.xml" Id="R352f898ec0cb4b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b6c47035f88430a" /><Relationship Type="http://schemas.openxmlformats.org/officeDocument/2006/relationships/notesMaster" Target="/ppt/notesMasters/notesMaster1.xml" Id="R48b68775cc994a0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333b24d3b049da" /><Relationship Type="http://schemas.openxmlformats.org/officeDocument/2006/relationships/notesMaster" Target="/ppt/notesMasters/notesMaster1.xml" Id="R877ef27f1cf642f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ce35a87146542f7" /><Relationship Type="http://schemas.openxmlformats.org/officeDocument/2006/relationships/notesMaster" Target="/ppt/notesMasters/notesMaster1.xml" Id="Rb32c70613a02435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454d396c84448b0" /><Relationship Type="http://schemas.openxmlformats.org/officeDocument/2006/relationships/notesMaster" Target="/ppt/notesMasters/notesMaster1.xml" Id="R719e3e6b2eda483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4ecb1088b5d4a3b" /><Relationship Type="http://schemas.openxmlformats.org/officeDocument/2006/relationships/notesMaster" Target="/ppt/notesMasters/notesMaster1.xml" Id="R8d8dbf4fb095453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d809bd51cee4507" /><Relationship Type="http://schemas.openxmlformats.org/officeDocument/2006/relationships/notesMaster" Target="/ppt/notesMasters/notesMaster1.xml" Id="Re0b3ee148462446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d8f673b939844d7" /><Relationship Type="http://schemas.openxmlformats.org/officeDocument/2006/relationships/notesMaster" Target="/ppt/notesMasters/notesMaster1.xml" Id="R7b0c1bf05d7f4f0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9d94855dc044a10" /><Relationship Type="http://schemas.openxmlformats.org/officeDocument/2006/relationships/notesMaster" Target="/ppt/notesMasters/notesMaster1.xml" Id="R0bee0d4cdaeb4a8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31e050cdf0c4fcb" /><Relationship Type="http://schemas.openxmlformats.org/officeDocument/2006/relationships/notesMaster" Target="/ppt/notesMasters/notesMaster1.xml" Id="R1b27c4a07e5b407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dd3a150a81e44b9" /><Relationship Type="http://schemas.openxmlformats.org/officeDocument/2006/relationships/notesMaster" Target="/ppt/notesMasters/notesMaster1.xml" Id="R5346d9b2e8c24a9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a5747d93cc945d9" /><Relationship Type="http://schemas.openxmlformats.org/officeDocument/2006/relationships/notesMaster" Target="/ppt/notesMasters/notesMaster1.xml" Id="Re69d665907f44ee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35b762c888f4b50" /><Relationship Type="http://schemas.openxmlformats.org/officeDocument/2006/relationships/notesMaster" Target="/ppt/notesMasters/notesMaster1.xml" Id="Rf43ca1daa1924d1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fb4898347384606" /><Relationship Type="http://schemas.openxmlformats.org/officeDocument/2006/relationships/notesMaster" Target="/ppt/notesMasters/notesMaster1.xml" Id="R7d5778a4bcf2400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f1a9f2dcdc143cc" /><Relationship Type="http://schemas.openxmlformats.org/officeDocument/2006/relationships/notesMaster" Target="/ppt/notesMasters/notesMaster1.xml" Id="R5255a8101d4b437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4072bf772304789" /><Relationship Type="http://schemas.openxmlformats.org/officeDocument/2006/relationships/notesMaster" Target="/ppt/notesMasters/notesMaster1.xml" Id="Rfb780daa3c38403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70da771e5454fe6" /><Relationship Type="http://schemas.openxmlformats.org/officeDocument/2006/relationships/notesMaster" Target="/ppt/notesMasters/notesMaster1.xml" Id="Rfcbbdd3697bb413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3979d937bbc43f2" /><Relationship Type="http://schemas.openxmlformats.org/officeDocument/2006/relationships/notesMaster" Target="/ppt/notesMasters/notesMaster1.xml" Id="Ra0ed84163ef649a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ea9ef5e12164bcd" /><Relationship Type="http://schemas.openxmlformats.org/officeDocument/2006/relationships/notesMaster" Target="/ppt/notesMasters/notesMaster1.xml" Id="R66c95ff5eaf145e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1633689cbab42d6" /><Relationship Type="http://schemas.openxmlformats.org/officeDocument/2006/relationships/notesMaster" Target="/ppt/notesMasters/notesMaster1.xml" Id="R7a41137640f248b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3eef07ac9a4430a" /><Relationship Type="http://schemas.openxmlformats.org/officeDocument/2006/relationships/notesMaster" Target="/ppt/notesMasters/notesMaster1.xml" Id="R8f5ee217d95846e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6ae636ea6da4294" /><Relationship Type="http://schemas.openxmlformats.org/officeDocument/2006/relationships/notesMaster" Target="/ppt/notesMasters/notesMaster1.xml" Id="Rb20e6b0bbf9d41f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b93b87444764b7c" /><Relationship Type="http://schemas.openxmlformats.org/officeDocument/2006/relationships/notesMaster" Target="/ppt/notesMasters/notesMaster1.xml" Id="R138d5d0f4fcc493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5233048af1aa402e" /><Relationship Type="http://schemas.openxmlformats.org/officeDocument/2006/relationships/notesMaster" Target="/ppt/notesMasters/notesMaster1.xml" Id="R863eb16a8f0c418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d8a878f998341de" /><Relationship Type="http://schemas.openxmlformats.org/officeDocument/2006/relationships/notesMaster" Target="/ppt/notesMasters/notesMaster1.xml" Id="Rc8b03159736a4b1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b2b65f0476645fa" /><Relationship Type="http://schemas.openxmlformats.org/officeDocument/2006/relationships/notesMaster" Target="/ppt/notesMasters/notesMaster1.xml" Id="R1aac5b42365343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来源：用户提供的广西翔丰科技有限公司.pptx、翔丰科技简介(6).docx与供应商基本信息调查表-广西.xlsx。用户确认：现已投产，占地15000㎡，固定资产3000万元。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来源：用户提供的广西翔丰科技有限公司.pptx、翔丰科技简介(6).docx与供应商基本信息调查表-广西.xlsx。面积资产为用户最新口径；16台成型设备、50多名员工见简介。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来源：用户提供的广西翔丰科技有限公司.pptx、翔丰科技简介(6).docx与供应商基本信息调查表-广西.xlsx。不将迁建计划投资额当作已完成固定资产。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来源：用户提供的广西翔丰科技有限公司.pptx、翔丰科技简介(6).docx与供应商基本信息调查表-广西.xlsx。效果图为规划图，宣传图4.jpg为现有厂房实景。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六部门架构经用户确认；本次按用户要求细化职能，不显示个人姓名。下列为部门职能划分，非新增人员编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来源：用户提供的广西翔丰科技有限公司.pptx、翔丰科技简介(6).docx与供应商基本信息调查表-广西.xlsx。基于用户确认的组织结构设计的协同方案，不冒充已实施制度。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https://www.kaneka.com.my/product/expandable-foam/</a:t>
            </a:r>
          </a:p>
          <a:p xmlns:a="http://schemas.openxmlformats.org/drawingml/2006/main">
            <a:r>
              <a:t>https://support.fmshobby.com/hc/en-us/articles/28297346222484-FMS-EPO-Foam-Expanded-Polyolefin-in-RC-Aircraft-Models</a:t>
            </a:r>
          </a:p>
          <a:p xmlns:a="http://schemas.openxmlformats.org/drawingml/2006/main">
            <a:r>
              <a:t>https://www.fmshobby.com/es/blogs/rc-airplanes/best-beginner-rc-plane-selection-guideEPP本身属于聚烯烃体系，不将EPP与EPO视为化学上完全互斥的两类。用户补充确认：EPO原料由杰斯比提供；具体牌号及实际工艺参数尚未提供。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https://www.arpro.com/product/technical-resources/technical-document-listing</a:t>
            </a:r>
          </a:p>
          <a:p xmlns:a="http://schemas.openxmlformats.org/drawingml/2006/main">
            <a:r>
              <a:t>https://www.arpro.com/getContentAsset/648e1b52-840b-4264-8b2f-6cc4f401d127/1771ac74-d775-4539-b7e3-0cbf0ab84455/arpro-5130-datasheet-v09-en.pdf?language=en-GB</a:t>
            </a:r>
          </a:p>
          <a:p xmlns:a="http://schemas.openxmlformats.org/drawingml/2006/main">
            <a:r>
              <a:t>https://www.arpro.com/contentassets/9fb5fdf034884d72953cea3c5a70d3ad/arpro-5150-datasheet-v05-en.pdf</a:t>
            </a:r>
          </a:p>
          <a:p xmlns:a="http://schemas.openxmlformats.org/drawingml/2006/main">
            <a:r>
              <a:t>https://www.basf.com/dk/en/media/news-releases/2020/03/p-20-157选型表为技术沟通建议，不构成翔丰对特殊牌号的供货承诺。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翼展范围280至3000毫米；照片来自原PPT。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https://support.fmshobby.com/hc/en-us/articles/28297346222484-FMS-EPO-Foam-Expanded-Polyolefin-in-RC-Aircraft-Models</a:t>
            </a:r>
          </a:p>
          <a:p xmlns:a="http://schemas.openxmlformats.org/drawingml/2006/main">
            <a:r>
              <a:t>https://www.fmshobby.com/es/blogs/rc-airplanes/best-beginner-rc-plane-selection-guide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来源：用户提供的广西翔丰科技有限公司.pptx、翔丰科技简介(6).docx与供应商基本信息调查表-广西.xlsx。应用海报不代表自行生产整机系统；应用类型来自原公司简介。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https://www.kaneka.com.my/product/expandable-foam/展示现有资料产品，设计和验证为项目建议。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来源：用户提供的广西翔丰科技有限公司.pptx、翔丰科技简介(6).docx与供应商基本信息调查表-广西.xlsx。照片来自原PPT，依据外形命名，未推断具体认证或安全等级。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https://www.arpro.com/product/product-services/industrial-engineering</a:t>
            </a:r>
          </a:p>
          <a:p xmlns:a="http://schemas.openxmlformats.org/drawingml/2006/main">
            <a:r>
              <a:t>https://www.arpro.com/product/product-services开发与协同流程为建议方案。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https://www.omnipack.eu/files/dokumenty/arpro-basic-design-guide.pdf</a:t>
            </a:r>
          </a:p>
          <a:p xmlns:a="http://schemas.openxmlformats.org/drawingml/2006/main">
            <a:r>
              <a:t>https://www.arpro.com/product/product-services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来源：用户提供的广西翔丰科技有限公司.pptx、翔丰科技简介(6).docx与供应商基本信息调查表-广西.xlsx。各材料来源对设备型号分配存在差异，因此仅保留一致的总数量16。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https://www.arpro.com/contentassets/0ed490e3594146aaacb8a00e99b984c8/techdoc_productprocessingguideline-epp_2018.pdf</a:t>
            </a:r>
          </a:p>
          <a:p xmlns:a="http://schemas.openxmlformats.org/drawingml/2006/main">
            <a:r>
              <a:t>https://www.arpro.com/product/product-services/process-proceduresEPP以采购发泡珠粒加工的典型路线为参考；EPO工艺须按具体牌号确认。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https://www.arpro.com/contentassets/0ed490e3594146aaacb8a00e99b984c8/techdoc_productprocessingguideline-epp_2018.pdf</a:t>
            </a:r>
          </a:p>
          <a:p xmlns:a="http://schemas.openxmlformats.org/drawingml/2006/main">
            <a:r>
              <a:t>https://www.arpro.com/getContentAsset/648e1b52-840b-4264-8b2f-6cc4f401d127/1771ac74-d775-4539-b7e3-0cbf0ab84455/arpro-5130-datasheet-v09-en.pdf?language=en-GB</a:t>
            </a:r>
          </a:p>
          <a:p xmlns:a="http://schemas.openxmlformats.org/drawingml/2006/main">
            <a:r>
              <a:t>https://www.arpro.com/contentassets/9fb5fdf034884d72953cea3c5a70d3ad/arpro-5150-datasheet-v05-en.pdf常见循环原理示意，非翔丰机台操作规程。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https://www.arpro.com/getContentAsset/648e1b52-840b-4264-8b2f-6cc4f401d127/1771ac74-d775-4539-b7e3-0cbf0ab84455/arpro-5130-datasheet-v09-en.pdf?language=en-GB</a:t>
            </a:r>
          </a:p>
          <a:p xmlns:a="http://schemas.openxmlformats.org/drawingml/2006/main">
            <a:r>
              <a:t>https://www.arpro.com/contentassets/9fb5fdf034884d72953cea3c5a70d3ad/arpro-5150-datasheet-v05-en.pdf仅用于说明不同材料和工况需要不同处理，不给出未经确认的翔丰参数。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用户要求：不显示质检人数和工具数量，突出多名专业质检人员及多种工具。仅使用调查表确认的游标卡尺、电子秤、卷尺；不扩充未证实设备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来源：用户提供的广西翔丰科技有限公司.pptx、翔丰科技简介(6).docx与供应商基本信息调查表-广西.xlsx。按用户要求设计质量流程。流程方案须与实际受控程序和产品检验规范衔接，不新增专项检测能力。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来源：D:/My Data/翔丰/广西翔丰/证书/ISO9001.pdf，第1页中文证书、第3页监督审核通过证明。证书编号DZ/CN/2411091Q，标准GB/T 19001-2016/ISO 9001:2015；证载有效期2025-02-10至2028-02-09；监督证明2026-03-24签发，有效至2027-02-10。根据本地原件展示，未声称在线核验结果。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用户要求设计5S管理；现场文化来自宣传图2.jpg。5S原理参考https://www.epa.gov/sustainability/lean-energy-toolkit-chapter-5 。以下为管理展示方案，不虚构检查评分和实施结果。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https://www.arpro.com/contentassets/0ed490e3594146aaacb8a00e99b984c8/techdoc_productprocessingguideline-epp_2018.pdf</a:t>
            </a:r>
          </a:p>
          <a:p xmlns:a="http://schemas.openxmlformats.org/drawingml/2006/main">
            <a:r>
              <a:t>https://www.arpro.com/contentassets/9fb5fdf034884d72953cea3c5a70d3ad/arpro-5150-datasheet-v05-en.pdf</a:t>
            </a:r>
          </a:p>
          <a:p xmlns:a="http://schemas.openxmlformats.org/drawingml/2006/main">
            <a:r>
              <a:t>https://www.omnipack.eu/files/dokumenty/arpro-basic-design-guide.pdf</a:t>
            </a:r>
          </a:p>
          <a:p xmlns:a="http://schemas.openxmlformats.org/drawingml/2006/main">
            <a:r>
              <a:t>https://www.arpro.com/innovation-services/deployment/advanced-quality-measurement表格为依据公开原理整理的排查建议，各现象可能对应多种原因，不能代替现场诊断。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来源：用户提供的广西翔丰科技有限公司.pptx、翔丰科技简介(6).docx与供应商基本信息调查表-广西.xlsx。异常与追溯为管理建议方案。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来源：用户提供的广西翔丰科技有限公司.pptx、翔丰科技简介(6).docx与供应商基本信息调查表-广西.xlsx。48小时为响应时限，不是问题解决时限。不展示业务联系人、个人姓名或手机号码。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来源：用户提供的广西翔丰科技有限公司.pptx、翔丰科技简介(6).docx与供应商基本信息调查表-广西.xlsx。优秀供应商为用户明确陈述，非特定获奖声明。列名含广州翔丰阶段积累，并非全部客户均为上市公司。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来源：用户提供的广西翔丰科技有限公司.pptx、翔丰科技简介(6).docx与供应商基本信息调查表-广西.xlsx。包装方式和第三方物流据调查表，记录安排为管理方案。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来源：用户提供的广西翔丰科技有限公司.pptx、翔丰科技简介(6).docx与供应商基本信息调查表-广西.xlsx。按用户要求设计入库与领料流程。数量核对是业务检查事项，不表示人员或工具数量。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来源：用户提供的广西翔丰科技有限公司.pptx、翔丰科技简介(6).docx与供应商基本信息调查表-广西.xlsx。按用户要求设计成品入库、出库及交接流程，与原资料的纸箱／塑料袋及第三方物流衔接。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来源：用户提供的广西翔丰科技有限公司.pptx、翔丰科技简介(6).docx与供应商基本信息调查表-广西.xlsx。此页为项目对接建议，不是现有客户已提供的资料。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来源：用户提供的广西翔丰科技有限公司.pptx、翔丰科技简介(6).docx与供应商基本信息调查表-广西.xlsx。宣传图2.jpg显示现场精益管理及质量文化。技术参考链接汇总：</a:t>
            </a:r>
          </a:p>
          <a:p xmlns:a="http://schemas.openxmlformats.org/drawingml/2006/main">
            <a:r>
              <a:t>epp: https://www.kaneka.com.my/product/expandable-foam/</a:t>
            </a:r>
          </a:p>
          <a:p xmlns:a="http://schemas.openxmlformats.org/drawingml/2006/main">
            <a:r>
              <a:t>epo: https://support.fmshobby.com/hc/en-us/articles/28297346222484-FMS-EPO-Foam-Expanded-Polyolefin-in-RC-Aircraft-Models</a:t>
            </a:r>
          </a:p>
          <a:p xmlns:a="http://schemas.openxmlformats.org/drawingml/2006/main">
            <a:r>
              <a:t>epodesign: https://www.fmshobby.com/es/blogs/rc-airplanes/best-beginner-rc-plane-selection-guide</a:t>
            </a:r>
          </a:p>
          <a:p xmlns:a="http://schemas.openxmlformats.org/drawingml/2006/main">
            <a:r>
              <a:t>process: https://www.arpro.com/contentassets/0ed490e3594146aaacb8a00e99b984c8/techdoc_productprocessingguideline-epp_2018.pdf</a:t>
            </a:r>
          </a:p>
          <a:p xmlns:a="http://schemas.openxmlformats.org/drawingml/2006/main">
            <a:r>
              <a:t>design: https://www.omnipack.eu/files/dokumenty/arpro-basic-design-guide.pdf</a:t>
            </a:r>
          </a:p>
          <a:p xmlns:a="http://schemas.openxmlformats.org/drawingml/2006/main">
            <a:r>
              <a:t>grade5130: https://www.arpro.com/getContentAsset/648e1b52-840b-4264-8b2f-6cc4f401d127/1771ac74-d775-4539-b7e3-0cbf0ab84455/arpro-5130-datasheet-v09-en.pdf?language=en-GB</a:t>
            </a:r>
          </a:p>
          <a:p xmlns:a="http://schemas.openxmlformats.org/drawingml/2006/main">
            <a:r>
              <a:t>grade5150: https://www.arpro.com/contentassets/9fb5fdf034884d72953cea3c5a70d3ad/arpro-5150-datasheet-v05-en.pdf</a:t>
            </a:r>
          </a:p>
          <a:p xmlns:a="http://schemas.openxmlformats.org/drawingml/2006/main">
            <a:r>
              <a:t>grades: https://www.arpro.com/product/technical-resources/technical-document-listing</a:t>
            </a:r>
          </a:p>
          <a:p xmlns:a="http://schemas.openxmlformats.org/drawingml/2006/main">
            <a:r>
              <a:t>quality: https://www.arpro.com/innovation-services/deployment/advanced-quality-measurement</a:t>
            </a:r>
          </a:p>
          <a:p xmlns:a="http://schemas.openxmlformats.org/drawingml/2006/main">
            <a:r>
              <a:t>engineering: https://www.arpro.com/product/product-services/industrial-engineering</a:t>
            </a:r>
          </a:p>
          <a:p xmlns:a="http://schemas.openxmlformats.org/drawingml/2006/main">
            <a:r>
              <a:t>procedures: https://www.arpro.com/product/product-services/process-procedures</a:t>
            </a:r>
          </a:p>
          <a:p xmlns:a="http://schemas.openxmlformats.org/drawingml/2006/main">
            <a:r>
              <a:t>support: https://www.arpro.com/product/product-services</a:t>
            </a:r>
          </a:p>
          <a:p xmlns:a="http://schemas.openxmlformats.org/drawingml/2006/main">
            <a:r>
              <a:t>basf: https://www.basf.com/dk/en/media/news-releases/2020/03/p-20-157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来源：用户提供的广西翔丰科技有限公司.pptx、翔丰科技简介(6).docx与供应商基本信息调查表-广西.xlsx。按用户要求移除业务联系人、个人姓名与手机号码，仅保留企业邮箱和地址。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75abc5cbcb46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4e5f7b3aec484b" /><Relationship Type="http://schemas.openxmlformats.org/officeDocument/2006/relationships/slideLayout" Target="/ppt/slideLayouts/slideLayout1.xml" Id="R63c51806071048f4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c51806071048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6180a29b9a4074" /><Relationship Type="http://schemas.openxmlformats.org/officeDocument/2006/relationships/image" Target="/ppt/media/image.png" Id="R988380cd93da4a90" /><Relationship Type="http://schemas.openxmlformats.org/officeDocument/2006/relationships/image" Target="/ppt/media/image2.png" Id="R30d96cba5d8c4704" /><Relationship Type="http://schemas.openxmlformats.org/officeDocument/2006/relationships/image" Target="/ppt/media/image.jpeg" Id="R11bfe9d27ec242a7" /><Relationship Type="http://schemas.openxmlformats.org/officeDocument/2006/relationships/hyperlink" Target="https://www.gx-xiangfeng.com/" TargetMode="External" Id="Rd5685bd41e3f4293" /><Relationship Type="http://schemas.openxmlformats.org/officeDocument/2006/relationships/hyperlink" Target="https://www.gx-xiangfeng.com/" TargetMode="External" Id="R94971b94729b4706" /><Relationship Type="http://schemas.openxmlformats.org/officeDocument/2006/relationships/notesSlide" Target="/ppt/notesSlides/notesSlide1.xml" Id="R4c5f4666e66448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90c857e17d4ecd" /><Relationship Type="http://schemas.openxmlformats.org/officeDocument/2006/relationships/image" Target="/ppt/media/image.png" Id="Rfcb74e95439140a8" /><Relationship Type="http://schemas.openxmlformats.org/officeDocument/2006/relationships/notesSlide" Target="/ppt/notesSlides/notesSlide2.xml" Id="R89b001900b1a49f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197a09453a46bd" /><Relationship Type="http://schemas.openxmlformats.org/officeDocument/2006/relationships/image" Target="/ppt/media/image.png" Id="R987c8c953b104bb6" /><Relationship Type="http://schemas.openxmlformats.org/officeDocument/2006/relationships/notesSlide" Target="/ppt/notesSlides/notesSlide3.xml" Id="Rb58dd725d70b44a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77560333f4ecc" /><Relationship Type="http://schemas.openxmlformats.org/officeDocument/2006/relationships/image" Target="/ppt/media/image.png" Id="R940cc461f3724b39" /><Relationship Type="http://schemas.openxmlformats.org/officeDocument/2006/relationships/image" Target="/ppt/media/image2.jpeg" Id="R1a7a5eb246a944e6" /><Relationship Type="http://schemas.openxmlformats.org/officeDocument/2006/relationships/image" Target="/ppt/media/image3.png" Id="Rba2d231daf8d48e9" /><Relationship Type="http://schemas.openxmlformats.org/officeDocument/2006/relationships/notesSlide" Target="/ppt/notesSlides/notesSlide4.xml" Id="R960834e6b9524a4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1cc1bdf6414e92" /><Relationship Type="http://schemas.openxmlformats.org/officeDocument/2006/relationships/image" Target="/ppt/media/image.png" Id="R6a8bb95c773b45c7" /><Relationship Type="http://schemas.openxmlformats.org/officeDocument/2006/relationships/notesSlide" Target="/ppt/notesSlides/notesSlide5.xml" Id="R6f9221a1b57643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39277c9f6487a" /><Relationship Type="http://schemas.openxmlformats.org/officeDocument/2006/relationships/image" Target="/ppt/media/image.png" Id="R000b816f1519494a" /><Relationship Type="http://schemas.openxmlformats.org/officeDocument/2006/relationships/notesSlide" Target="/ppt/notesSlides/notesSlide6.xml" Id="Race050b248a54fb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17297cbee84459" /><Relationship Type="http://schemas.openxmlformats.org/officeDocument/2006/relationships/image" Target="/ppt/media/image.png" Id="R178f8c72004b4a81" /><Relationship Type="http://schemas.openxmlformats.org/officeDocument/2006/relationships/notesSlide" Target="/ppt/notesSlides/notesSlide7.xml" Id="R96f7d835e7b448e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eda366086b4fbc" /><Relationship Type="http://schemas.openxmlformats.org/officeDocument/2006/relationships/image" Target="/ppt/media/image.png" Id="R60235e2d9dd64379" /><Relationship Type="http://schemas.openxmlformats.org/officeDocument/2006/relationships/notesSlide" Target="/ppt/notesSlides/notesSlide8.xml" Id="R113c02f78ffd423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506cfccf434c95" /><Relationship Type="http://schemas.openxmlformats.org/officeDocument/2006/relationships/image" Target="/ppt/media/image.png" Id="Re462fa0850e14ee0" /><Relationship Type="http://schemas.openxmlformats.org/officeDocument/2006/relationships/notesSlide" Target="/ppt/notesSlides/notesSlide9.xml" Id="R81eee004d92243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f5ab8ce5a64080" /><Relationship Type="http://schemas.openxmlformats.org/officeDocument/2006/relationships/image" Target="/ppt/media/image.png" Id="R919aa1e1e4ef44fb" /><Relationship Type="http://schemas.openxmlformats.org/officeDocument/2006/relationships/image" Target="/ppt/media/image3.jpeg" Id="Rfe6c562c74e24588" /><Relationship Type="http://schemas.openxmlformats.org/officeDocument/2006/relationships/image" Target="/ppt/media/image4.jpeg" Id="Ra38271149f054d32" /><Relationship Type="http://schemas.openxmlformats.org/officeDocument/2006/relationships/image" Target="/ppt/media/image5.jpeg" Id="Ree2f4a0123384cad" /><Relationship Type="http://schemas.openxmlformats.org/officeDocument/2006/relationships/image" Target="/ppt/media/image6.jpeg" Id="Ra00f018f2dc14479" /><Relationship Type="http://schemas.openxmlformats.org/officeDocument/2006/relationships/notesSlide" Target="/ppt/notesSlides/notesSlide10.xml" Id="R4b34480a4fb9462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5563e6fb684a35" /><Relationship Type="http://schemas.openxmlformats.org/officeDocument/2006/relationships/image" Target="/ppt/media/image.png" Id="Rc1bd34907a694f9b" /><Relationship Type="http://schemas.openxmlformats.org/officeDocument/2006/relationships/image" Target="/ppt/media/image4.png" Id="Rd0ce08589e924510" /><Relationship Type="http://schemas.openxmlformats.org/officeDocument/2006/relationships/image" Target="/ppt/media/image5.png" Id="R350a66ad7a814516" /><Relationship Type="http://schemas.openxmlformats.org/officeDocument/2006/relationships/notesSlide" Target="/ppt/notesSlides/notesSlide11.xml" Id="R08336fa91fd942d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95832857564886" /><Relationship Type="http://schemas.openxmlformats.org/officeDocument/2006/relationships/image" Target="/ppt/media/image.png" Id="Rdbff862561d742a3" /><Relationship Type="http://schemas.openxmlformats.org/officeDocument/2006/relationships/image" Target="/ppt/media/image7.jpeg" Id="R7f28530a228a42de" /><Relationship Type="http://schemas.openxmlformats.org/officeDocument/2006/relationships/image" Target="/ppt/media/image6.png" Id="R7135a3b6cd1a4199" /><Relationship Type="http://schemas.openxmlformats.org/officeDocument/2006/relationships/notesSlide" Target="/ppt/notesSlides/notesSlide12.xml" Id="R7fd7fc78ec7b475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e3cbf139244a48" /><Relationship Type="http://schemas.openxmlformats.org/officeDocument/2006/relationships/image" Target="/ppt/media/image.png" Id="Rcbb92cc00fe5450a" /><Relationship Type="http://schemas.openxmlformats.org/officeDocument/2006/relationships/image" Target="/ppt/media/image7.png" Id="Rb5b3c7237fb34d9a" /><Relationship Type="http://schemas.openxmlformats.org/officeDocument/2006/relationships/image" Target="/ppt/media/image8.png" Id="R7928b30176d2415c" /><Relationship Type="http://schemas.openxmlformats.org/officeDocument/2006/relationships/image" Target="/ppt/media/image9.png" Id="R2d471d3643e54fdb" /><Relationship Type="http://schemas.openxmlformats.org/officeDocument/2006/relationships/image" Target="/ppt/media/image10.png" Id="R020ca9916518438e" /><Relationship Type="http://schemas.openxmlformats.org/officeDocument/2006/relationships/notesSlide" Target="/ppt/notesSlides/notesSlide13.xml" Id="R10afea29bdd8457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36675790dc4307" /><Relationship Type="http://schemas.openxmlformats.org/officeDocument/2006/relationships/image" Target="/ppt/media/image.png" Id="R005b2b052efd4ca6" /><Relationship Type="http://schemas.openxmlformats.org/officeDocument/2006/relationships/notesSlide" Target="/ppt/notesSlides/notesSlide14.xml" Id="Rce6dd0fc230645d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c1906693264760" /><Relationship Type="http://schemas.openxmlformats.org/officeDocument/2006/relationships/image" Target="/ppt/media/image.png" Id="R4405a471cbed4f83" /><Relationship Type="http://schemas.openxmlformats.org/officeDocument/2006/relationships/image" Target="/ppt/media/image8.jpeg" Id="Rc1466c4cff794992" /><Relationship Type="http://schemas.openxmlformats.org/officeDocument/2006/relationships/notesSlide" Target="/ppt/notesSlides/notesSlide15.xml" Id="R1b41d776a9b649d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dde24101ea425c" /><Relationship Type="http://schemas.openxmlformats.org/officeDocument/2006/relationships/image" Target="/ppt/media/image.png" Id="R149cfb2751af48e3" /><Relationship Type="http://schemas.openxmlformats.org/officeDocument/2006/relationships/image" Target="/ppt/media/image9.jpeg" Id="R2482b277f42e4e60" /><Relationship Type="http://schemas.openxmlformats.org/officeDocument/2006/relationships/notesSlide" Target="/ppt/notesSlides/notesSlide16.xml" Id="Rc4c6b3057da0474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48e4ec734e4c51" /><Relationship Type="http://schemas.openxmlformats.org/officeDocument/2006/relationships/image" Target="/ppt/media/image.png" Id="Refcea2efa6f74cab" /><Relationship Type="http://schemas.openxmlformats.org/officeDocument/2006/relationships/notesSlide" Target="/ppt/notesSlides/notesSlide17.xml" Id="Rac89c5001e7941d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55149636144bb2" /><Relationship Type="http://schemas.openxmlformats.org/officeDocument/2006/relationships/image" Target="/ppt/media/image.png" Id="R9ddc1ef10b2a40ff" /><Relationship Type="http://schemas.openxmlformats.org/officeDocument/2006/relationships/notesSlide" Target="/ppt/notesSlides/notesSlide18.xml" Id="R1285da99a45d46a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cf7af2bab540da" /><Relationship Type="http://schemas.openxmlformats.org/officeDocument/2006/relationships/image" Target="/ppt/media/image.png" Id="R88d1c962c5e34caa" /><Relationship Type="http://schemas.openxmlformats.org/officeDocument/2006/relationships/notesSlide" Target="/ppt/notesSlides/notesSlide19.xml" Id="R5d4f03c16eaf463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9206337cd7496f" /><Relationship Type="http://schemas.openxmlformats.org/officeDocument/2006/relationships/image" Target="/ppt/media/image.png" Id="R3d6b26da046241dd" /><Relationship Type="http://schemas.openxmlformats.org/officeDocument/2006/relationships/notesSlide" Target="/ppt/notesSlides/notesSlide20.xml" Id="R6da346152ad945b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2347547d464623" /><Relationship Type="http://schemas.openxmlformats.org/officeDocument/2006/relationships/image" Target="/ppt/media/image.png" Id="R01055055d81048df" /><Relationship Type="http://schemas.openxmlformats.org/officeDocument/2006/relationships/notesSlide" Target="/ppt/notesSlides/notesSlide21.xml" Id="R6c0ea9c08def46b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9d554e9799485e" /><Relationship Type="http://schemas.openxmlformats.org/officeDocument/2006/relationships/image" Target="/ppt/media/image.png" Id="R8c35ee95f2cb4ad8" /><Relationship Type="http://schemas.openxmlformats.org/officeDocument/2006/relationships/image" Target="/ppt/media/image11.png" Id="Rafa2e3159ac74f95" /><Relationship Type="http://schemas.openxmlformats.org/officeDocument/2006/relationships/image" Target="/ppt/media/image12.png" Id="R01859046c81946ac" /><Relationship Type="http://schemas.openxmlformats.org/officeDocument/2006/relationships/notesSlide" Target="/ppt/notesSlides/notesSlide22.xml" Id="Raced62d9d4764de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bed002a52545cc" /><Relationship Type="http://schemas.openxmlformats.org/officeDocument/2006/relationships/image" Target="/ppt/media/image.png" Id="Re111e95546af4763" /><Relationship Type="http://schemas.openxmlformats.org/officeDocument/2006/relationships/notesSlide" Target="/ppt/notesSlides/notesSlide23.xml" Id="R36db6701a5be472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1cf18e09c043b6" /><Relationship Type="http://schemas.openxmlformats.org/officeDocument/2006/relationships/image" Target="/ppt/media/image.png" Id="R2163de88ae934871" /><Relationship Type="http://schemas.openxmlformats.org/officeDocument/2006/relationships/notesSlide" Target="/ppt/notesSlides/notesSlide24.xml" Id="Rcc05db90666040a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0fe87dac564ba7" /><Relationship Type="http://schemas.openxmlformats.org/officeDocument/2006/relationships/image" Target="/ppt/media/image.png" Id="R55a3a3ceccfd4472" /><Relationship Type="http://schemas.openxmlformats.org/officeDocument/2006/relationships/notesSlide" Target="/ppt/notesSlides/notesSlide25.xml" Id="Rbef8ed7f222c4e0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1209957c484e66" /><Relationship Type="http://schemas.openxmlformats.org/officeDocument/2006/relationships/image" Target="/ppt/media/image.png" Id="Ra9975e95f52b437c" /><Relationship Type="http://schemas.openxmlformats.org/officeDocument/2006/relationships/notesSlide" Target="/ppt/notesSlides/notesSlide26.xml" Id="R4462c637918e4c7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bfee1f6f3f4e29" /><Relationship Type="http://schemas.openxmlformats.org/officeDocument/2006/relationships/image" Target="/ppt/media/image.png" Id="R32c711379a8e4abe" /><Relationship Type="http://schemas.openxmlformats.org/officeDocument/2006/relationships/notesSlide" Target="/ppt/notesSlides/notesSlide27.xml" Id="R9e6b187de6b146a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e7902b81ef4595" /><Relationship Type="http://schemas.openxmlformats.org/officeDocument/2006/relationships/image" Target="/ppt/media/image.png" Id="R31219dcba5b547f7" /><Relationship Type="http://schemas.openxmlformats.org/officeDocument/2006/relationships/image" Target="/ppt/media/image13.png" Id="R49e87df947d0427c" /><Relationship Type="http://schemas.openxmlformats.org/officeDocument/2006/relationships/notesSlide" Target="/ppt/notesSlides/notesSlide28.xml" Id="Rf2bf5bc2ddb94e5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0726bf1b0e49fe" /><Relationship Type="http://schemas.openxmlformats.org/officeDocument/2006/relationships/image" Target="/ppt/media/image.png" Id="Rc8b2a06eaf4a4546" /><Relationship Type="http://schemas.openxmlformats.org/officeDocument/2006/relationships/notesSlide" Target="/ppt/notesSlides/notesSlide29.xml" Id="Re98206966733459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ce58d5b87541a1" /><Relationship Type="http://schemas.openxmlformats.org/officeDocument/2006/relationships/image" Target="/ppt/media/image.png" Id="R4c5052831f234725" /><Relationship Type="http://schemas.openxmlformats.org/officeDocument/2006/relationships/notesSlide" Target="/ppt/notesSlides/notesSlide30.xml" Id="R00d2bdfece85405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939ebff58445b6" /><Relationship Type="http://schemas.openxmlformats.org/officeDocument/2006/relationships/image" Target="/ppt/media/image.png" Id="Rfcaea8ff143b4a1a" /><Relationship Type="http://schemas.openxmlformats.org/officeDocument/2006/relationships/notesSlide" Target="/ppt/notesSlides/notesSlide31.xml" Id="R8973c4017504440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8cde8c1f7046a2" /><Relationship Type="http://schemas.openxmlformats.org/officeDocument/2006/relationships/image" Target="/ppt/media/image.png" Id="R70288b05ed424913" /><Relationship Type="http://schemas.openxmlformats.org/officeDocument/2006/relationships/image" Target="/ppt/media/image10.jpeg" Id="R882b599981b744b4" /><Relationship Type="http://schemas.openxmlformats.org/officeDocument/2006/relationships/notesSlide" Target="/ppt/notesSlides/notesSlide32.xml" Id="Rc02beebe93ae4b8c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4bfe185fc64b32" /><Relationship Type="http://schemas.openxmlformats.org/officeDocument/2006/relationships/image" Target="/ppt/media/image.png" Id="Rbbbe07ef9e9a484b" /><Relationship Type="http://schemas.openxmlformats.org/officeDocument/2006/relationships/notesSlide" Target="/ppt/notesSlides/notesSlide33.xml" Id="R98122c06e65e46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图片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8380cd93da4a9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D10D7B1-ABCF-4A34-A4BB-964EE50E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B7E55BB9-D4BB-40CD-8A14-7E92BE6A5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6" name="图片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d96cba5d8c470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" y="550938"/>
            <a:ext cx="1066800" cy="1003148"/>
          </a:xfrm>
          <a:prstGeom xmlns:a="http://schemas.openxmlformats.org/drawingml/2006/main" prst="rect">
            <a:avLst/>
          </a:prstGeom>
        </p:spPr>
      </p:pic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6AF46DFD-A4E2-42B1-BF0B-4DB398A3F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933450"/>
            <a:ext cx="10382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 TECHNOLOGY</a:t>
            </a:r>
            <a:endParaRPr sz="1800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79DEE31D-5837-4AC1-9CAD-A766636E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95525"/>
            <a:ext cx="5895975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9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Guangxi Xiangfeng</a:t>
            </a:r>
            <a:endParaRPr sz="48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lnSpc>
                <a:spcPct val="108000"/>
              </a:lnSpc>
              <a:buNone/>
              <a:defRPr sz="39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Technology Co., Ltd.</a:t>
            </a:r>
            <a:endParaRPr sz="48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AAE3A86F-6D56-43A8-825B-18452FAB5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86250"/>
            <a:ext cx="542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7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7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Company Profile</a:t>
            </a:r>
            <a:endParaRPr sz="27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847FC563-EADD-40E3-8F33-657DA21C9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10150"/>
            <a:ext cx="5429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EPP / EPO Foam Products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Tooling &amp; Custom Manufacturing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1" name="图片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bfe9d27ec242a7"/>
          <a:srcRect xmlns:a="http://schemas.openxmlformats.org/drawingml/2006/main" l="0" t="9373" r="0" b="937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91325" y="2143125"/>
            <a:ext cx="7753350" cy="4743450"/>
          </a:xfrm>
          <a:prstGeom xmlns:a="http://schemas.openxmlformats.org/drawingml/2006/main" prst="rect">
            <a:avLst/>
          </a:prstGeom>
        </p:spPr>
      </p:pic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D700933C-DD97-4457-81A5-A0F9B8454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05575"/>
            <a:ext cx="2857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31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20,000+ m²</a:t>
            </a:r>
            <a:endParaRPr sz="34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CFEC1F39-2F99-41D2-9CD0-2D35D07F2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29475"/>
            <a:ext cx="2809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Site area</a:t>
            </a:r>
            <a:endParaRPr sz="17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4F97764E-ACBC-4ED2-AA02-015139337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6505575"/>
            <a:ext cx="29432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RMB 30M</a:t>
            </a:r>
            <a:endParaRPr sz="34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B5750837-1074-4772-9BBE-11D7B6109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722947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Fixed assets</a:t>
            </a:r>
            <a:endParaRPr sz="17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DCE17B70-69BA-4CCF-BC7D-910134C57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7200900"/>
            <a:ext cx="762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Guangxi manufacturing base in full production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official-website-0">
            <a:extLst xmlns:a="http://schemas.openxmlformats.org/drawingml/2006/main">
              <a:ext uri="{FF2B5EF4-FFF2-40B4-BE49-F238E27FC236}">
                <a16:creationId xmlns:a16="http://schemas.microsoft.com/office/drawing/2014/main" id="{4AAA3A60-2759-4B54-A524-369563266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714375"/>
            <a:ext cx="3867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950" b="1">
                <a:solidFill>
                  <a:srgbClr val="247C92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1">
                <a:solidFill>
                  <a:srgbClr val="247C92"/>
                </a:solidFill>
                <a:latin typeface="微软雅黑"/>
                <a:ea typeface="微软雅黑"/>
                <a:cs typeface="微软雅黑"/>
                <a:hlinkClick xmlns:r="http://schemas.openxmlformats.org/officeDocument/2006/relationships" r:id="Rd5685bd41e3f4293"/>
              </a:rPr>
              <a:t>Visit our website ↗</a:t>
            </a:r>
          </a:p>
        </p:txBody>
      </p:sp>
      <p:sp>
        <p:nvSpPr>
          <p:cNvPr id="19" name="official-website-1">
            <a:extLst xmlns:a="http://schemas.openxmlformats.org/drawingml/2006/main">
              <a:ext uri="{FF2B5EF4-FFF2-40B4-BE49-F238E27FC236}">
                <a16:creationId xmlns:a16="http://schemas.microsoft.com/office/drawing/2014/main" id="{B3677ED2-E839-4B5A-9D32-375FC957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085850"/>
            <a:ext cx="3867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725" b="0">
                <a:solidFill>
                  <a:srgbClr val="247C92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47C92"/>
                </a:solidFill>
                <a:latin typeface="微软雅黑"/>
                <a:ea typeface="微软雅黑"/>
                <a:cs typeface="微软雅黑"/>
                <a:hlinkClick xmlns:r="http://schemas.openxmlformats.org/officeDocument/2006/relationships" r:id="R94971b94729b4706"/>
              </a:rPr>
              <a:t>www.gx-xiangfeng.com</a:t>
            </a:r>
          </a:p>
        </p:txBody>
      </p:sp>
    </p:spTree>
    <p:extLst>
      <p:ext uri="{BB962C8B-B14F-4D97-AF65-F5344CB8AC3E}">
        <p14:creationId xmlns:p14="http://schemas.microsoft.com/office/powerpoint/2010/main" val="15913843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图片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b74e95439140a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2">
            <a:extLst xmlns:a="http://schemas.openxmlformats.org/drawingml/2006/main">
              <a:ext uri="{FF2B5EF4-FFF2-40B4-BE49-F238E27FC236}">
                <a16:creationId xmlns:a16="http://schemas.microsoft.com/office/drawing/2014/main" id="{DF386B47-F4C4-4B1F-A630-130FA9AE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EPP / EPO manufacturing base in operation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3">
            <a:extLst xmlns:a="http://schemas.openxmlformats.org/drawingml/2006/main">
              <a:ext uri="{FF2B5EF4-FFF2-40B4-BE49-F238E27FC236}">
                <a16:creationId xmlns:a16="http://schemas.microsoft.com/office/drawing/2014/main" id="{DA8085FF-3EB4-42C9-9ED3-6E32B6880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COMPANY PROFILE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4">
            <a:extLst xmlns:a="http://schemas.openxmlformats.org/drawingml/2006/main">
              <a:ext uri="{FF2B5EF4-FFF2-40B4-BE49-F238E27FC236}">
                <a16:creationId xmlns:a16="http://schemas.microsoft.com/office/drawing/2014/main" id="{FDCDE581-D729-42F6-93CD-7A456125A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5">
            <a:extLst xmlns:a="http://schemas.openxmlformats.org/drawingml/2006/main">
              <a:ext uri="{FF2B5EF4-FFF2-40B4-BE49-F238E27FC236}">
                <a16:creationId xmlns:a16="http://schemas.microsoft.com/office/drawing/2014/main" id="{6746E521-FAD7-4466-99AF-EFE680CB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6">
            <a:extLst xmlns:a="http://schemas.openxmlformats.org/drawingml/2006/main">
              <a:ext uri="{FF2B5EF4-FFF2-40B4-BE49-F238E27FC236}">
                <a16:creationId xmlns:a16="http://schemas.microsoft.com/office/drawing/2014/main" id="{DCA78BE0-A61B-4E80-9F1F-5DA1D42BF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7">
            <a:extLst xmlns:a="http://schemas.openxmlformats.org/drawingml/2006/main">
              <a:ext uri="{FF2B5EF4-FFF2-40B4-BE49-F238E27FC236}">
                <a16:creationId xmlns:a16="http://schemas.microsoft.com/office/drawing/2014/main" id="{ADF33563-85F4-4E0E-ACEA-58A0EAA40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Based in Wendi Industrial Park, Bobai, Yulin, Guangxi, the company builds on Guangzhou Xiangfeng's tooling and foam manufacturing experience, covering foam product development, aluminum alloy tooling and volume production.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18">
            <a:extLst xmlns:a="http://schemas.openxmlformats.org/drawingml/2006/main">
              <a:ext uri="{FF2B5EF4-FFF2-40B4-BE49-F238E27FC236}">
                <a16:creationId xmlns:a16="http://schemas.microsoft.com/office/drawing/2014/main" id="{FAF69C20-DC10-4527-B424-86D585346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628900"/>
            <a:ext cx="31623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37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20,000+ m²</a:t>
            </a:r>
            <a:endParaRPr sz="5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19">
            <a:extLst xmlns:a="http://schemas.openxmlformats.org/drawingml/2006/main">
              <a:ext uri="{FF2B5EF4-FFF2-40B4-BE49-F238E27FC236}">
                <a16:creationId xmlns:a16="http://schemas.microsoft.com/office/drawing/2014/main" id="{D6EA549D-101F-4EF6-86AF-AA3BECC84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619500"/>
            <a:ext cx="31337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site area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20">
            <a:extLst xmlns:a="http://schemas.openxmlformats.org/drawingml/2006/main">
              <a:ext uri="{FF2B5EF4-FFF2-40B4-BE49-F238E27FC236}">
                <a16:creationId xmlns:a16="http://schemas.microsoft.com/office/drawing/2014/main" id="{D3C40CC9-4E74-433E-B18F-1FA2D73D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628900"/>
            <a:ext cx="31623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5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5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30</a:t>
            </a:r>
            <a:endParaRPr sz="5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21">
            <a:extLst xmlns:a="http://schemas.openxmlformats.org/drawingml/2006/main">
              <a:ext uri="{FF2B5EF4-FFF2-40B4-BE49-F238E27FC236}">
                <a16:creationId xmlns:a16="http://schemas.microsoft.com/office/drawing/2014/main" id="{A5440D6E-E65B-4A50-AAE1-18F08647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619500"/>
            <a:ext cx="31337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RMB million in fixed assets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22">
            <a:extLst xmlns:a="http://schemas.openxmlformats.org/drawingml/2006/main">
              <a:ext uri="{FF2B5EF4-FFF2-40B4-BE49-F238E27FC236}">
                <a16:creationId xmlns:a16="http://schemas.microsoft.com/office/drawing/2014/main" id="{9FFC93AB-05BC-4F46-8A3F-EE759A374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628900"/>
            <a:ext cx="31623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5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5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3">
            <a:extLst xmlns:a="http://schemas.openxmlformats.org/drawingml/2006/main">
              <a:ext uri="{FF2B5EF4-FFF2-40B4-BE49-F238E27FC236}">
                <a16:creationId xmlns:a16="http://schemas.microsoft.com/office/drawing/2014/main" id="{C8B0776D-ED72-49D7-B8B3-8046C221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3619500"/>
            <a:ext cx="31337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molding machines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24">
            <a:extLst xmlns:a="http://schemas.openxmlformats.org/drawingml/2006/main">
              <a:ext uri="{FF2B5EF4-FFF2-40B4-BE49-F238E27FC236}">
                <a16:creationId xmlns:a16="http://schemas.microsoft.com/office/drawing/2014/main" id="{C3C9483F-DF21-450B-8DAF-D0E0C71B1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2628900"/>
            <a:ext cx="31623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5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50+</a:t>
            </a:r>
            <a:endParaRPr sz="5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25">
            <a:extLst xmlns:a="http://schemas.openxmlformats.org/drawingml/2006/main">
              <a:ext uri="{FF2B5EF4-FFF2-40B4-BE49-F238E27FC236}">
                <a16:creationId xmlns:a16="http://schemas.microsoft.com/office/drawing/2014/main" id="{DF485AC1-3E35-44DF-901B-38EB55F6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58575" y="3619500"/>
            <a:ext cx="31337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employees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26">
            <a:extLst xmlns:a="http://schemas.openxmlformats.org/drawingml/2006/main">
              <a:ext uri="{FF2B5EF4-FFF2-40B4-BE49-F238E27FC236}">
                <a16:creationId xmlns:a16="http://schemas.microsoft.com/office/drawing/2014/main" id="{158BB507-6973-461F-A136-0E6471D9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62915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Business foundation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27">
            <a:extLst xmlns:a="http://schemas.openxmlformats.org/drawingml/2006/main">
              <a:ext uri="{FF2B5EF4-FFF2-40B4-BE49-F238E27FC236}">
                <a16:creationId xmlns:a16="http://schemas.microsoft.com/office/drawing/2014/main" id="{E460C756-90BA-4C02-B87F-D76FB550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181600"/>
            <a:ext cx="43243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Dedicated tooling and foam workshops serve model aircraft, UAVs, automotive components and custom protective packaging.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text-28">
            <a:extLst xmlns:a="http://schemas.openxmlformats.org/drawingml/2006/main">
              <a:ext uri="{FF2B5EF4-FFF2-40B4-BE49-F238E27FC236}">
                <a16:creationId xmlns:a16="http://schemas.microsoft.com/office/drawing/2014/main" id="{0AD8621D-F6D5-48B1-8CA8-656EFF9B3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629150"/>
            <a:ext cx="4276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Production resources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29">
            <a:extLst xmlns:a="http://schemas.openxmlformats.org/drawingml/2006/main">
              <a:ext uri="{FF2B5EF4-FFF2-40B4-BE49-F238E27FC236}">
                <a16:creationId xmlns:a16="http://schemas.microsoft.com/office/drawing/2014/main" id="{C2D59CF5-E22A-44C4-8D3E-9048F8F73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181600"/>
            <a:ext cx="42767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Molding machines and large CNC equipment support tooling, mold trials and production. Mold and machine compatibility is confirmed for each product.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text-30">
            <a:extLst xmlns:a="http://schemas.openxmlformats.org/drawingml/2006/main">
              <a:ext uri="{FF2B5EF4-FFF2-40B4-BE49-F238E27FC236}">
                <a16:creationId xmlns:a16="http://schemas.microsoft.com/office/drawing/2014/main" id="{EE85CDB6-DFDF-43A1-9095-3CC9F0F22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29150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Service team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-31">
            <a:extLst xmlns:a="http://schemas.openxmlformats.org/drawingml/2006/main">
              <a:ext uri="{FF2B5EF4-FFF2-40B4-BE49-F238E27FC236}">
                <a16:creationId xmlns:a16="http://schemas.microsoft.com/office/drawing/2014/main" id="{89E21114-4115-423D-87CF-F2C598CB9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181600"/>
            <a:ext cx="42386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Sales, engineering, production and quality work together with professional inspectors. Service requests and complaints receive a response within 48 hours.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63554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2" name="图片 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7c8c953b104bb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2">
            <a:extLst xmlns:a="http://schemas.openxmlformats.org/drawingml/2006/main">
              <a:ext uri="{FF2B5EF4-FFF2-40B4-BE49-F238E27FC236}">
                <a16:creationId xmlns:a16="http://schemas.microsoft.com/office/drawing/2014/main" id="{550DE92F-DCFC-475B-9C8C-DC25B2AB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Guangzhou experience, Guangxi manufacturing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3">
            <a:extLst xmlns:a="http://schemas.openxmlformats.org/drawingml/2006/main">
              <a:ext uri="{FF2B5EF4-FFF2-40B4-BE49-F238E27FC236}">
                <a16:creationId xmlns:a16="http://schemas.microsoft.com/office/drawing/2014/main" id="{D28348F8-0CD4-4A7C-A125-6C8D5D6E3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DEVELOPMENT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4">
            <a:extLst xmlns:a="http://schemas.openxmlformats.org/drawingml/2006/main">
              <a:ext uri="{FF2B5EF4-FFF2-40B4-BE49-F238E27FC236}">
                <a16:creationId xmlns:a16="http://schemas.microsoft.com/office/drawing/2014/main" id="{F451BB34-105C-40E9-9FD3-7C4A8E55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5">
            <a:extLst xmlns:a="http://schemas.openxmlformats.org/drawingml/2006/main">
              <a:ext uri="{FF2B5EF4-FFF2-40B4-BE49-F238E27FC236}">
                <a16:creationId xmlns:a16="http://schemas.microsoft.com/office/drawing/2014/main" id="{96371F64-C12E-40A4-AF64-C1E7A84A3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6">
            <a:extLst xmlns:a="http://schemas.openxmlformats.org/drawingml/2006/main">
              <a:ext uri="{FF2B5EF4-FFF2-40B4-BE49-F238E27FC236}">
                <a16:creationId xmlns:a16="http://schemas.microsoft.com/office/drawing/2014/main" id="{A472E459-F9D6-4956-8CCA-C1DD2844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7">
            <a:extLst xmlns:a="http://schemas.openxmlformats.org/drawingml/2006/main">
              <a:ext uri="{FF2B5EF4-FFF2-40B4-BE49-F238E27FC236}">
                <a16:creationId xmlns:a16="http://schemas.microsoft.com/office/drawing/2014/main" id="{503C4D37-C206-45B4-AECE-F9DA89DA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The Guangxi base carries forward Guangzhou Xiangfeng's technical experience and customer relationships in foam product development and manufacturing.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50C136F-0051-4E04-8B82-7078DE0F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09875"/>
            <a:ext cx="4305300" cy="1743075"/>
          </a:xfrm>
          <a:prstGeom xmlns:a="http://schemas.openxmlformats.org/drawingml/2006/main" prst="roundRect">
            <a:avLst>
              <a:gd name="adj" fmla="val 4918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38">
            <a:extLst xmlns:a="http://schemas.openxmlformats.org/drawingml/2006/main">
              <a:ext uri="{FF2B5EF4-FFF2-40B4-BE49-F238E27FC236}">
                <a16:creationId xmlns:a16="http://schemas.microsoft.com/office/drawing/2014/main" id="{07F6DF96-D6E9-4586-A247-BC9159CD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90850"/>
            <a:ext cx="4038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Guangzhou Xiangfeng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9">
            <a:extLst xmlns:a="http://schemas.openxmlformats.org/drawingml/2006/main">
              <a:ext uri="{FF2B5EF4-FFF2-40B4-BE49-F238E27FC236}">
                <a16:creationId xmlns:a16="http://schemas.microsoft.com/office/drawing/2014/main" id="{DFCCD811-4DC6-4BE4-A716-92360219D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457575"/>
            <a:ext cx="40195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Tooling and foam molding expertise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Model aircraft, UAV and packaging customers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079CE946-EB7E-4F02-BB03-B5F4FFFE6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809875"/>
            <a:ext cx="4305300" cy="1743075"/>
          </a:xfrm>
          <a:prstGeom xmlns:a="http://schemas.openxmlformats.org/drawingml/2006/main" prst="roundRect">
            <a:avLst>
              <a:gd name="adj" fmla="val 4918"/>
            </a:avLst>
          </a:prstGeom>
          <a:solidFill xmlns:a="http://schemas.openxmlformats.org/drawingml/2006/main">
            <a:srgbClr val="E4F1ED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40">
            <a:extLst xmlns:a="http://schemas.openxmlformats.org/drawingml/2006/main">
              <a:ext uri="{FF2B5EF4-FFF2-40B4-BE49-F238E27FC236}">
                <a16:creationId xmlns:a16="http://schemas.microsoft.com/office/drawing/2014/main" id="{A742532B-222A-40F0-A62D-F0124F91D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990850"/>
            <a:ext cx="4038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August 2023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41">
            <a:extLst xmlns:a="http://schemas.openxmlformats.org/drawingml/2006/main">
              <a:ext uri="{FF2B5EF4-FFF2-40B4-BE49-F238E27FC236}">
                <a16:creationId xmlns:a16="http://schemas.microsoft.com/office/drawing/2014/main" id="{05159EDF-FF58-4285-BBF0-A4374522D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3457575"/>
            <a:ext cx="40195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Project agreement signed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Wendi Industrial Park, Bobai County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DAA78CCF-7F46-468B-80FC-11D1AB3EF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2809875"/>
            <a:ext cx="4305300" cy="1743075"/>
          </a:xfrm>
          <a:prstGeom xmlns:a="http://schemas.openxmlformats.org/drawingml/2006/main" prst="roundRect">
            <a:avLst>
              <a:gd name="adj" fmla="val 4918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42">
            <a:extLst xmlns:a="http://schemas.openxmlformats.org/drawingml/2006/main">
              <a:ext uri="{FF2B5EF4-FFF2-40B4-BE49-F238E27FC236}">
                <a16:creationId xmlns:a16="http://schemas.microsoft.com/office/drawing/2014/main" id="{50FDDDD3-E61C-4847-B4C5-98D73D1D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90850"/>
            <a:ext cx="4038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2026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43">
            <a:extLst xmlns:a="http://schemas.openxmlformats.org/drawingml/2006/main">
              <a:ext uri="{FF2B5EF4-FFF2-40B4-BE49-F238E27FC236}">
                <a16:creationId xmlns:a16="http://schemas.microsoft.com/office/drawing/2014/main" id="{67E72017-78B6-41EB-A6A3-4DDF9F145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3457575"/>
            <a:ext cx="40195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Trial production began in February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Now in full production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18" name="直接箭头连接符 41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5029200" y="36814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19" name="直接箭头连接符 42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9791700" y="36814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19" name="text-44">
            <a:extLst xmlns:a="http://schemas.openxmlformats.org/drawingml/2006/main">
              <a:ext uri="{FF2B5EF4-FFF2-40B4-BE49-F238E27FC236}">
                <a16:creationId xmlns:a16="http://schemas.microsoft.com/office/drawing/2014/main" id="{45DC3DE4-8B54-48D9-822B-E27EE596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524500"/>
            <a:ext cx="430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Technical continuity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text-45">
            <a:extLst xmlns:a="http://schemas.openxmlformats.org/drawingml/2006/main">
              <a:ext uri="{FF2B5EF4-FFF2-40B4-BE49-F238E27FC236}">
                <a16:creationId xmlns:a16="http://schemas.microsoft.com/office/drawing/2014/main" id="{5728C718-74A5-40E9-B87A-DAD7C793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6076950"/>
            <a:ext cx="43053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Tooling, mold trial and manufacturing experience informs the assessment of new customer projects.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-46">
            <a:extLst xmlns:a="http://schemas.openxmlformats.org/drawingml/2006/main">
              <a:ext uri="{FF2B5EF4-FFF2-40B4-BE49-F238E27FC236}">
                <a16:creationId xmlns:a16="http://schemas.microsoft.com/office/drawing/2014/main" id="{77D93407-9BF7-4D8B-B722-2BD31C6D4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24500"/>
            <a:ext cx="430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Production capacity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47">
            <a:extLst xmlns:a="http://schemas.openxmlformats.org/drawingml/2006/main">
              <a:ext uri="{FF2B5EF4-FFF2-40B4-BE49-F238E27FC236}">
                <a16:creationId xmlns:a16="http://schemas.microsoft.com/office/drawing/2014/main" id="{6EA29652-0858-4274-A08D-A7503D288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6076950"/>
            <a:ext cx="43053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The Guangxi site's space and equipment support foam molding and related production activities.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text-48">
            <a:extLst xmlns:a="http://schemas.openxmlformats.org/drawingml/2006/main">
              <a:ext uri="{FF2B5EF4-FFF2-40B4-BE49-F238E27FC236}">
                <a16:creationId xmlns:a16="http://schemas.microsoft.com/office/drawing/2014/main" id="{B785BB1D-248D-4279-B250-6E5C2D2D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525" y="5524500"/>
            <a:ext cx="421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Customer collaboration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text-49">
            <a:extLst xmlns:a="http://schemas.openxmlformats.org/drawingml/2006/main">
              <a:ext uri="{FF2B5EF4-FFF2-40B4-BE49-F238E27FC236}">
                <a16:creationId xmlns:a16="http://schemas.microsoft.com/office/drawing/2014/main" id="{1C073781-2019-4FE7-9F84-D28A13FE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525" y="6076950"/>
            <a:ext cx="42100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Existing relationships continue, with supply scope and delivery requirements agreed for each project.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50">
            <a:extLst xmlns:a="http://schemas.openxmlformats.org/drawingml/2006/main">
              <a:ext uri="{FF2B5EF4-FFF2-40B4-BE49-F238E27FC236}">
                <a16:creationId xmlns:a16="http://schemas.microsoft.com/office/drawing/2014/main" id="{8C739463-EC33-455F-AE42-04E1CF1A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Guangzhou-era relationships and current Guangxi operations are distinguished. Contract documents determine the contracting and supplying entities.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230673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图片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0cc461f3724b3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51">
            <a:extLst xmlns:a="http://schemas.openxmlformats.org/drawingml/2006/main">
              <a:ext uri="{FF2B5EF4-FFF2-40B4-BE49-F238E27FC236}">
                <a16:creationId xmlns:a16="http://schemas.microsoft.com/office/drawing/2014/main" id="{E26E3647-8020-4FE8-882F-909BC349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Factory space and site management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52">
            <a:extLst xmlns:a="http://schemas.openxmlformats.org/drawingml/2006/main">
              <a:ext uri="{FF2B5EF4-FFF2-40B4-BE49-F238E27FC236}">
                <a16:creationId xmlns:a16="http://schemas.microsoft.com/office/drawing/2014/main" id="{5152BEB3-1696-4247-9F36-43D6F96FD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MANUFACTURING BASE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53">
            <a:extLst xmlns:a="http://schemas.openxmlformats.org/drawingml/2006/main">
              <a:ext uri="{FF2B5EF4-FFF2-40B4-BE49-F238E27FC236}">
                <a16:creationId xmlns:a16="http://schemas.microsoft.com/office/drawing/2014/main" id="{5784A42D-6DD5-48E1-88AD-F86DFF047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54">
            <a:extLst xmlns:a="http://schemas.openxmlformats.org/drawingml/2006/main">
              <a:ext uri="{FF2B5EF4-FFF2-40B4-BE49-F238E27FC236}">
                <a16:creationId xmlns:a16="http://schemas.microsoft.com/office/drawing/2014/main" id="{F51EFDE3-377D-4037-AAA2-4A5FE4DC1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55">
            <a:extLst xmlns:a="http://schemas.openxmlformats.org/drawingml/2006/main">
              <a:ext uri="{FF2B5EF4-FFF2-40B4-BE49-F238E27FC236}">
                <a16:creationId xmlns:a16="http://schemas.microsoft.com/office/drawing/2014/main" id="{0B2993C8-9AC6-49EC-863F-69425E540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3" name="图片 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7a5eb246a944e6"/>
          <a:srcRect xmlns:a="http://schemas.openxmlformats.org/drawingml/2006/main" l="0" t="14746" r="0" b="147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1695450"/>
            <a:ext cx="8791575" cy="4667250"/>
          </a:xfrm>
          <a:prstGeom xmlns:a="http://schemas.openxmlformats.org/drawingml/2006/main" prst="rect">
            <a:avLst/>
          </a:prstGeom>
        </p:spPr>
      </p:pic>
      <p:pic>
        <p:nvPicPr>
          <p:cNvPr id="24" name="图片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2d231daf8d48e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15947" y="1724025"/>
            <a:ext cx="4523556" cy="3286125"/>
          </a:xfrm>
          <a:prstGeom xmlns:a="http://schemas.openxmlformats.org/drawingml/2006/main" prst="rect">
            <a:avLst/>
          </a:prstGeom>
        </p:spPr>
      </p:pic>
      <p:sp>
        <p:nvSpPr>
          <p:cNvPr id="9" name="text-56">
            <a:extLst xmlns:a="http://schemas.openxmlformats.org/drawingml/2006/main">
              <a:ext uri="{FF2B5EF4-FFF2-40B4-BE49-F238E27FC236}">
                <a16:creationId xmlns:a16="http://schemas.microsoft.com/office/drawing/2014/main" id="{74A42EC2-5594-4C24-A8CD-71BEEFF47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7925" y="5143500"/>
            <a:ext cx="442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Factory planning rendering</a:t>
            </a:r>
            <a:endParaRPr sz="165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57">
            <a:extLst xmlns:a="http://schemas.openxmlformats.org/drawingml/2006/main">
              <a:ext uri="{FF2B5EF4-FFF2-40B4-BE49-F238E27FC236}">
                <a16:creationId xmlns:a16="http://schemas.microsoft.com/office/drawing/2014/main" id="{89917008-083C-4D9E-9739-5ED41B16B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5743575"/>
            <a:ext cx="450532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8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48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20,000+ m²</a:t>
            </a:r>
            <a:endParaRPr sz="48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58">
            <a:extLst xmlns:a="http://schemas.openxmlformats.org/drawingml/2006/main">
              <a:ext uri="{FF2B5EF4-FFF2-40B4-BE49-F238E27FC236}">
                <a16:creationId xmlns:a16="http://schemas.microsoft.com/office/drawing/2014/main" id="{17748C87-9DC8-4BA8-98C4-5CDACC0DF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7925" y="6648450"/>
            <a:ext cx="439102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Site area of the operating base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59">
            <a:extLst xmlns:a="http://schemas.openxmlformats.org/drawingml/2006/main">
              <a:ext uri="{FF2B5EF4-FFF2-40B4-BE49-F238E27FC236}">
                <a16:creationId xmlns:a16="http://schemas.microsoft.com/office/drawing/2014/main" id="{E2875A82-F3D2-45EF-B29B-C611F078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72250"/>
            <a:ext cx="8601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Inside the production workshop</a:t>
            </a:r>
            <a:endParaRPr sz="21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60">
            <a:extLst xmlns:a="http://schemas.openxmlformats.org/drawingml/2006/main">
              <a:ext uri="{FF2B5EF4-FFF2-40B4-BE49-F238E27FC236}">
                <a16:creationId xmlns:a16="http://schemas.microsoft.com/office/drawing/2014/main" id="{728D2947-B2B9-48A2-9AAE-6D95AFB36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124700"/>
            <a:ext cx="874395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63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763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The factory provides space for molding, product finishing and material handling. Signs, defined work areas and organized materials support orderly production.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18568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4" name="图片 6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8bb95c773b45c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61">
            <a:extLst xmlns:a="http://schemas.openxmlformats.org/drawingml/2006/main">
              <a:ext uri="{FF2B5EF4-FFF2-40B4-BE49-F238E27FC236}">
                <a16:creationId xmlns:a16="http://schemas.microsoft.com/office/drawing/2014/main" id="{2BAE2B2A-FFC6-4C02-A1F9-2EE47CDC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Organization and responsibilities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62">
            <a:extLst xmlns:a="http://schemas.openxmlformats.org/drawingml/2006/main">
              <a:ext uri="{FF2B5EF4-FFF2-40B4-BE49-F238E27FC236}">
                <a16:creationId xmlns:a16="http://schemas.microsoft.com/office/drawing/2014/main" id="{F81F1FD9-D9B7-4982-8760-39F1A8536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ORGANIZATION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63">
            <a:extLst xmlns:a="http://schemas.openxmlformats.org/drawingml/2006/main">
              <a:ext uri="{FF2B5EF4-FFF2-40B4-BE49-F238E27FC236}">
                <a16:creationId xmlns:a16="http://schemas.microsoft.com/office/drawing/2014/main" id="{8B8115A3-475B-4D21-9413-6E5C0FA4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64">
            <a:extLst xmlns:a="http://schemas.openxmlformats.org/drawingml/2006/main">
              <a:ext uri="{FF2B5EF4-FFF2-40B4-BE49-F238E27FC236}">
                <a16:creationId xmlns:a16="http://schemas.microsoft.com/office/drawing/2014/main" id="{E755DA9F-2548-4DEA-B464-92C887CF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65">
            <a:extLst xmlns:a="http://schemas.openxmlformats.org/drawingml/2006/main">
              <a:ext uri="{FF2B5EF4-FFF2-40B4-BE49-F238E27FC236}">
                <a16:creationId xmlns:a16="http://schemas.microsoft.com/office/drawing/2014/main" id="{0D92FB88-6D98-45B0-B683-9B738A109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6C1DFB9A-34F2-4DBC-B604-1C4784F2F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1600200"/>
            <a:ext cx="5314950" cy="1190625"/>
          </a:xfrm>
          <a:prstGeom xmlns:a="http://schemas.openxmlformats.org/drawingml/2006/main" prst="roundRect">
            <a:avLst>
              <a:gd name="adj" fmla="val 7200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8" name="text-66">
            <a:extLst xmlns:a="http://schemas.openxmlformats.org/drawingml/2006/main">
              <a:ext uri="{FF2B5EF4-FFF2-40B4-BE49-F238E27FC236}">
                <a16:creationId xmlns:a16="http://schemas.microsoft.com/office/drawing/2014/main" id="{41B25FD1-80F8-4DD4-85F3-5BF4C4E6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1781175"/>
            <a:ext cx="504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3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General Manager / Management</a:t>
            </a:r>
            <a:endParaRPr sz="23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67">
            <a:extLst xmlns:a="http://schemas.openxmlformats.org/drawingml/2006/main">
              <a:ext uri="{FF2B5EF4-FFF2-40B4-BE49-F238E27FC236}">
                <a16:creationId xmlns:a16="http://schemas.microsoft.com/office/drawing/2014/main" id="{C58CA234-D63C-4BBE-8BF9-DBA5554F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247900"/>
            <a:ext cx="50292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313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Business planning, resource allocation and quality objectives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直接连接符 9">
            <a:extLst xmlns:a="http://schemas.openxmlformats.org/drawingml/2006/main">
              <a:ext uri="{FF2B5EF4-FFF2-40B4-BE49-F238E27FC236}">
                <a16:creationId xmlns:a16="http://schemas.microsoft.com/office/drawing/2014/main" id="{A979343C-2B51-42CC-8E7A-3CA47124F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790825"/>
            <a:ext cx="0" cy="3143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11" name="直接连接符 10">
            <a:extLst xmlns:a="http://schemas.openxmlformats.org/drawingml/2006/main">
              <a:ext uri="{FF2B5EF4-FFF2-40B4-BE49-F238E27FC236}">
                <a16:creationId xmlns:a16="http://schemas.microsoft.com/office/drawing/2014/main" id="{E423DFF5-C9EF-41C3-BAA5-8AFCC3A66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105150"/>
            <a:ext cx="11763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12" name="直接连接符 11">
            <a:extLst xmlns:a="http://schemas.openxmlformats.org/drawingml/2006/main">
              <a:ext uri="{FF2B5EF4-FFF2-40B4-BE49-F238E27FC236}">
                <a16:creationId xmlns:a16="http://schemas.microsoft.com/office/drawing/2014/main" id="{32B68912-EA2E-4CDD-915F-63BD6B8C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B2315B0F-646C-4446-8C88-7180B7429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4" name="text-68">
            <a:extLst xmlns:a="http://schemas.openxmlformats.org/drawingml/2006/main">
              <a:ext uri="{FF2B5EF4-FFF2-40B4-BE49-F238E27FC236}">
                <a16:creationId xmlns:a16="http://schemas.microsoft.com/office/drawing/2014/main" id="{79D91B28-7F3A-4DDE-B2B6-3C96922F6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Sales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直接连接符 14">
            <a:extLst xmlns:a="http://schemas.openxmlformats.org/drawingml/2006/main">
              <a:ext uri="{FF2B5EF4-FFF2-40B4-BE49-F238E27FC236}">
                <a16:creationId xmlns:a16="http://schemas.microsoft.com/office/drawing/2014/main" id="{E85C9CDA-25A4-42F4-B03F-F1C66A70A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16" name="text-69">
            <a:extLst xmlns:a="http://schemas.openxmlformats.org/drawingml/2006/main">
              <a:ext uri="{FF2B5EF4-FFF2-40B4-BE49-F238E27FC236}">
                <a16:creationId xmlns:a16="http://schemas.microsoft.com/office/drawing/2014/main" id="{FEB72E0A-281A-43E5-A910-B0ED9B49E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8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38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Customer requirements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70">
            <a:extLst xmlns:a="http://schemas.openxmlformats.org/drawingml/2006/main">
              <a:ext uri="{FF2B5EF4-FFF2-40B4-BE49-F238E27FC236}">
                <a16:creationId xmlns:a16="http://schemas.microsoft.com/office/drawing/2014/main" id="{D9EE4C3F-C1F9-4DD9-BF7B-E67418D8E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Quotes and order follow-up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text-71">
            <a:extLst xmlns:a="http://schemas.openxmlformats.org/drawingml/2006/main">
              <a:ext uri="{FF2B5EF4-FFF2-40B4-BE49-F238E27FC236}">
                <a16:creationId xmlns:a16="http://schemas.microsoft.com/office/drawing/2014/main" id="{EC9167D8-5DB3-4690-92E4-4D82F69FB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Delivery coordination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72">
            <a:extLst xmlns:a="http://schemas.openxmlformats.org/drawingml/2006/main">
              <a:ext uri="{FF2B5EF4-FFF2-40B4-BE49-F238E27FC236}">
                <a16:creationId xmlns:a16="http://schemas.microsoft.com/office/drawing/2014/main" id="{D8282994-8E0A-4DB9-ABC6-297C17FC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Service and feedback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直接连接符 19">
            <a:extLst xmlns:a="http://schemas.openxmlformats.org/drawingml/2006/main">
              <a:ext uri="{FF2B5EF4-FFF2-40B4-BE49-F238E27FC236}">
                <a16:creationId xmlns:a16="http://schemas.microsoft.com/office/drawing/2014/main" id="{426A167D-A4CC-43D2-9385-354280948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76EBA727-B5CE-47C1-8C14-4FE51418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8475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4F1ED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2" name="text-73">
            <a:extLst xmlns:a="http://schemas.openxmlformats.org/drawingml/2006/main">
              <a:ext uri="{FF2B5EF4-FFF2-40B4-BE49-F238E27FC236}">
                <a16:creationId xmlns:a16="http://schemas.microsoft.com/office/drawing/2014/main" id="{DEEB5BFD-41F6-46CE-B97C-F25ADF05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13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Engineering &amp; Tooling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直接连接符 22">
            <a:extLst xmlns:a="http://schemas.openxmlformats.org/drawingml/2006/main">
              <a:ext uri="{FF2B5EF4-FFF2-40B4-BE49-F238E27FC236}">
                <a16:creationId xmlns:a16="http://schemas.microsoft.com/office/drawing/2014/main" id="{FDF06014-096C-4F0E-985C-DCC43F15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24" name="text-74">
            <a:extLst xmlns:a="http://schemas.openxmlformats.org/drawingml/2006/main">
              <a:ext uri="{FF2B5EF4-FFF2-40B4-BE49-F238E27FC236}">
                <a16:creationId xmlns:a16="http://schemas.microsoft.com/office/drawing/2014/main" id="{21FCC98D-3D42-43A7-AC4D-7CD1B68F9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Product design assessment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75">
            <a:extLst xmlns:a="http://schemas.openxmlformats.org/drawingml/2006/main">
              <a:ext uri="{FF2B5EF4-FFF2-40B4-BE49-F238E27FC236}">
                <a16:creationId xmlns:a16="http://schemas.microsoft.com/office/drawing/2014/main" id="{6F798EB3-6889-4BBD-82C2-244AE77D7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Mold design and machining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text-76">
            <a:extLst xmlns:a="http://schemas.openxmlformats.org/drawingml/2006/main">
              <a:ext uri="{FF2B5EF4-FFF2-40B4-BE49-F238E27FC236}">
                <a16:creationId xmlns:a16="http://schemas.microsoft.com/office/drawing/2014/main" id="{21CE6415-BCFD-4694-AC4C-A4C5C013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Mold trials and process approval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text-77">
            <a:extLst xmlns:a="http://schemas.openxmlformats.org/drawingml/2006/main">
              <a:ext uri="{FF2B5EF4-FFF2-40B4-BE49-F238E27FC236}">
                <a16:creationId xmlns:a16="http://schemas.microsoft.com/office/drawing/2014/main" id="{DA9FE672-2878-4018-A9CC-BCF85107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Drawings and design changes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直接连接符 27">
            <a:extLst xmlns:a="http://schemas.openxmlformats.org/drawingml/2006/main">
              <a:ext uri="{FF2B5EF4-FFF2-40B4-BE49-F238E27FC236}">
                <a16:creationId xmlns:a16="http://schemas.microsoft.com/office/drawing/2014/main" id="{18C389D5-70F0-4A96-912E-B9D18CFE5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E8F4FC1D-30B0-4CAA-BA93-B6403EF39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0" name="text-78">
            <a:extLst xmlns:a="http://schemas.openxmlformats.org/drawingml/2006/main">
              <a:ext uri="{FF2B5EF4-FFF2-40B4-BE49-F238E27FC236}">
                <a16:creationId xmlns:a16="http://schemas.microsoft.com/office/drawing/2014/main" id="{7F8F3EA6-4E00-44BF-8156-958592A9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Production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直接连接符 30">
            <a:extLst xmlns:a="http://schemas.openxmlformats.org/drawingml/2006/main">
              <a:ext uri="{FF2B5EF4-FFF2-40B4-BE49-F238E27FC236}">
                <a16:creationId xmlns:a16="http://schemas.microsoft.com/office/drawing/2014/main" id="{51DE6F5C-3ADE-43D9-9F90-AAD48779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32" name="text-79">
            <a:extLst xmlns:a="http://schemas.openxmlformats.org/drawingml/2006/main">
              <a:ext uri="{FF2B5EF4-FFF2-40B4-BE49-F238E27FC236}">
                <a16:creationId xmlns:a16="http://schemas.microsoft.com/office/drawing/2014/main" id="{ED6944E1-C16B-4C40-9D94-314F83CD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3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Planning and scheduling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text-80">
            <a:extLst xmlns:a="http://schemas.openxmlformats.org/drawingml/2006/main">
              <a:ext uri="{FF2B5EF4-FFF2-40B4-BE49-F238E27FC236}">
                <a16:creationId xmlns:a16="http://schemas.microsoft.com/office/drawing/2014/main" id="{8C39573F-E132-4D20-865F-556962A33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Molding and post-treatment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text-81">
            <a:extLst xmlns:a="http://schemas.openxmlformats.org/drawingml/2006/main">
              <a:ext uri="{FF2B5EF4-FFF2-40B4-BE49-F238E27FC236}">
                <a16:creationId xmlns:a16="http://schemas.microsoft.com/office/drawing/2014/main" id="{BBC288B1-16F2-4726-A622-F0E3A5D4F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Equipment checks and upkeep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text-82">
            <a:extLst xmlns:a="http://schemas.openxmlformats.org/drawingml/2006/main">
              <a:ext uri="{FF2B5EF4-FFF2-40B4-BE49-F238E27FC236}">
                <a16:creationId xmlns:a16="http://schemas.microsoft.com/office/drawing/2014/main" id="{F5E10F96-3F8A-4618-963A-29F2C47A3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Operations and site management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直接连接符 35">
            <a:extLst xmlns:a="http://schemas.openxmlformats.org/drawingml/2006/main">
              <a:ext uri="{FF2B5EF4-FFF2-40B4-BE49-F238E27FC236}">
                <a16:creationId xmlns:a16="http://schemas.microsoft.com/office/drawing/2014/main" id="{32712C6C-3FAA-425B-8B08-4AC3DFEF7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37" name="圆角矩形 36">
            <a:extLst xmlns:a="http://schemas.openxmlformats.org/drawingml/2006/main">
              <a:ext uri="{FF2B5EF4-FFF2-40B4-BE49-F238E27FC236}">
                <a16:creationId xmlns:a16="http://schemas.microsoft.com/office/drawing/2014/main" id="{626807B0-5A1E-4FF7-9882-DF1454DE2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4F1ED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8" name="text-83">
            <a:extLst xmlns:a="http://schemas.openxmlformats.org/drawingml/2006/main">
              <a:ext uri="{FF2B5EF4-FFF2-40B4-BE49-F238E27FC236}">
                <a16:creationId xmlns:a16="http://schemas.microsoft.com/office/drawing/2014/main" id="{C7CF1ABA-A6A7-4BB3-BDCF-35243D29E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Quality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直接连接符 38">
            <a:extLst xmlns:a="http://schemas.openxmlformats.org/drawingml/2006/main">
              <a:ext uri="{FF2B5EF4-FFF2-40B4-BE49-F238E27FC236}">
                <a16:creationId xmlns:a16="http://schemas.microsoft.com/office/drawing/2014/main" id="{275B23A6-9602-41BF-84FE-5F4512502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40" name="text-84">
            <a:extLst xmlns:a="http://schemas.openxmlformats.org/drawingml/2006/main">
              <a:ext uri="{FF2B5EF4-FFF2-40B4-BE49-F238E27FC236}">
                <a16:creationId xmlns:a16="http://schemas.microsoft.com/office/drawing/2014/main" id="{A01EC0AF-9034-4818-867E-1EA10712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Incoming inspection (IQC)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text-85">
            <a:extLst xmlns:a="http://schemas.openxmlformats.org/drawingml/2006/main">
              <a:ext uri="{FF2B5EF4-FFF2-40B4-BE49-F238E27FC236}">
                <a16:creationId xmlns:a16="http://schemas.microsoft.com/office/drawing/2014/main" id="{F383984C-1907-4BDA-8DE7-DAF3B230F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In-process inspection (IPQC)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text-86">
            <a:extLst xmlns:a="http://schemas.openxmlformats.org/drawingml/2006/main">
              <a:ext uri="{FF2B5EF4-FFF2-40B4-BE49-F238E27FC236}">
                <a16:creationId xmlns:a16="http://schemas.microsoft.com/office/drawing/2014/main" id="{61836120-D91F-4B75-AA89-BC22AC64B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Final / outgoing inspection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text-87">
            <a:extLst xmlns:a="http://schemas.openxmlformats.org/drawingml/2006/main">
              <a:ext uri="{FF2B5EF4-FFF2-40B4-BE49-F238E27FC236}">
                <a16:creationId xmlns:a16="http://schemas.microsoft.com/office/drawing/2014/main" id="{8273E330-0814-4F0A-A34B-C48DEB265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Quality systems and improvement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直接连接符 43">
            <a:extLst xmlns:a="http://schemas.openxmlformats.org/drawingml/2006/main">
              <a:ext uri="{FF2B5EF4-FFF2-40B4-BE49-F238E27FC236}">
                <a16:creationId xmlns:a16="http://schemas.microsoft.com/office/drawing/2014/main" id="{DE18FB66-9F53-4699-85F4-A9EB0130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45" name="圆角矩形 44">
            <a:extLst xmlns:a="http://schemas.openxmlformats.org/drawingml/2006/main">
              <a:ext uri="{FF2B5EF4-FFF2-40B4-BE49-F238E27FC236}">
                <a16:creationId xmlns:a16="http://schemas.microsoft.com/office/drawing/2014/main" id="{E10662DF-CEBA-4F0A-9AFB-1639B5F3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46" name="text-88">
            <a:extLst xmlns:a="http://schemas.openxmlformats.org/drawingml/2006/main">
              <a:ext uri="{FF2B5EF4-FFF2-40B4-BE49-F238E27FC236}">
                <a16:creationId xmlns:a16="http://schemas.microsoft.com/office/drawing/2014/main" id="{2955CB78-9941-49A4-965C-FF49F5CE5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13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Warehouse &amp; Logistics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直接连接符 46">
            <a:extLst xmlns:a="http://schemas.openxmlformats.org/drawingml/2006/main">
              <a:ext uri="{FF2B5EF4-FFF2-40B4-BE49-F238E27FC236}">
                <a16:creationId xmlns:a16="http://schemas.microsoft.com/office/drawing/2014/main" id="{925DDE36-0980-41AE-A14F-09A50B709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48" name="text-89">
            <a:extLst xmlns:a="http://schemas.openxmlformats.org/drawingml/2006/main">
              <a:ext uri="{FF2B5EF4-FFF2-40B4-BE49-F238E27FC236}">
                <a16:creationId xmlns:a16="http://schemas.microsoft.com/office/drawing/2014/main" id="{AE26E7D5-656B-4927-BECA-F53FCAE14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Receiving and storage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text-90">
            <a:extLst xmlns:a="http://schemas.openxmlformats.org/drawingml/2006/main">
              <a:ext uri="{FF2B5EF4-FFF2-40B4-BE49-F238E27FC236}">
                <a16:creationId xmlns:a16="http://schemas.microsoft.com/office/drawing/2014/main" id="{04EDB438-8397-422C-A64F-C1577E6C3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3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Inventory and lot control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text-91">
            <a:extLst xmlns:a="http://schemas.openxmlformats.org/drawingml/2006/main">
              <a:ext uri="{FF2B5EF4-FFF2-40B4-BE49-F238E27FC236}">
                <a16:creationId xmlns:a16="http://schemas.microsoft.com/office/drawing/2014/main" id="{EA3621BC-8E7D-43F9-A12A-10724B67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Picking and packing handover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text-92">
            <a:extLst xmlns:a="http://schemas.openxmlformats.org/drawingml/2006/main">
              <a:ext uri="{FF2B5EF4-FFF2-40B4-BE49-F238E27FC236}">
                <a16:creationId xmlns:a16="http://schemas.microsoft.com/office/drawing/2014/main" id="{D333C689-979C-42A7-A31E-C39D0A2B0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Dispatch and logistics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直接连接符 51">
            <a:extLst xmlns:a="http://schemas.openxmlformats.org/drawingml/2006/main">
              <a:ext uri="{FF2B5EF4-FFF2-40B4-BE49-F238E27FC236}">
                <a16:creationId xmlns:a16="http://schemas.microsoft.com/office/drawing/2014/main" id="{D06E592A-0BD4-45C7-9A01-852A84FD1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15975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53" name="圆角矩形 52">
            <a:extLst xmlns:a="http://schemas.openxmlformats.org/drawingml/2006/main">
              <a:ext uri="{FF2B5EF4-FFF2-40B4-BE49-F238E27FC236}">
                <a16:creationId xmlns:a16="http://schemas.microsoft.com/office/drawing/2014/main" id="{2EFC2C5F-7B37-4367-8F50-654D32765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49175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4F1ED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54" name="text-93">
            <a:extLst xmlns:a="http://schemas.openxmlformats.org/drawingml/2006/main">
              <a:ext uri="{FF2B5EF4-FFF2-40B4-BE49-F238E27FC236}">
                <a16:creationId xmlns:a16="http://schemas.microsoft.com/office/drawing/2014/main" id="{BC20B49C-ACC8-4490-B539-F067F5F0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82525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Admin &amp; Finance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直接连接符 54">
            <a:extLst xmlns:a="http://schemas.openxmlformats.org/drawingml/2006/main">
              <a:ext uri="{FF2B5EF4-FFF2-40B4-BE49-F238E27FC236}">
                <a16:creationId xmlns:a16="http://schemas.microsoft.com/office/drawing/2014/main" id="{D654E0A8-FD73-4F99-BE44-BA4EAC99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15975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56" name="text-94">
            <a:extLst xmlns:a="http://schemas.openxmlformats.org/drawingml/2006/main">
              <a:ext uri="{FF2B5EF4-FFF2-40B4-BE49-F238E27FC236}">
                <a16:creationId xmlns:a16="http://schemas.microsoft.com/office/drawing/2014/main" id="{BD6375A2-F5CF-492B-8E92-CA793BABB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96800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Training and administration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text-95">
            <a:extLst xmlns:a="http://schemas.openxmlformats.org/drawingml/2006/main">
              <a:ext uri="{FF2B5EF4-FFF2-40B4-BE49-F238E27FC236}">
                <a16:creationId xmlns:a16="http://schemas.microsoft.com/office/drawing/2014/main" id="{EC69C1C8-9CC7-4DE5-80F9-11DB5FBF0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96800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Resources and purchasing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text-96">
            <a:extLst xmlns:a="http://schemas.openxmlformats.org/drawingml/2006/main">
              <a:ext uri="{FF2B5EF4-FFF2-40B4-BE49-F238E27FC236}">
                <a16:creationId xmlns:a16="http://schemas.microsoft.com/office/drawing/2014/main" id="{21BA0D0E-ABF1-41B0-86BB-7A551963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96800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Cost and financial management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text-97">
            <a:extLst xmlns:a="http://schemas.openxmlformats.org/drawingml/2006/main">
              <a:ext uri="{FF2B5EF4-FFF2-40B4-BE49-F238E27FC236}">
                <a16:creationId xmlns:a16="http://schemas.microsoft.com/office/drawing/2014/main" id="{90A25135-1E50-4084-B4C8-5492617E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96800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Policies and support services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text-98">
            <a:extLst xmlns:a="http://schemas.openxmlformats.org/drawingml/2006/main">
              <a:ext uri="{FF2B5EF4-FFF2-40B4-BE49-F238E27FC236}">
                <a16:creationId xmlns:a16="http://schemas.microsoft.com/office/drawing/2014/main" id="{A44B4405-05A1-4652-8C2A-9FE0FFE37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972300"/>
            <a:ext cx="22764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Department coordination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text-99">
            <a:extLst xmlns:a="http://schemas.openxmlformats.org/drawingml/2006/main">
              <a:ext uri="{FF2B5EF4-FFF2-40B4-BE49-F238E27FC236}">
                <a16:creationId xmlns:a16="http://schemas.microsoft.com/office/drawing/2014/main" id="{05B29FAC-C125-4D2A-9A4D-57D952AF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6981825"/>
            <a:ext cx="11315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Requirements → Engineering → Production → Quality release → Delivery</a:t>
            </a:r>
            <a:endParaRPr sz="21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text-100">
            <a:extLst xmlns:a="http://schemas.openxmlformats.org/drawingml/2006/main">
              <a:ext uri="{FF2B5EF4-FFF2-40B4-BE49-F238E27FC236}">
                <a16:creationId xmlns:a16="http://schemas.microsoft.com/office/drawing/2014/main" id="{DEF1B855-025D-4CFC-998E-8608B7FC4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Responsibilities cover requirements, development, manufacturing, inspection and delivery. Tasks follow the actual allocation of roles.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420465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0b816f1519494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01">
            <a:extLst xmlns:a="http://schemas.openxmlformats.org/drawingml/2006/main">
              <a:ext uri="{FF2B5EF4-FFF2-40B4-BE49-F238E27FC236}">
                <a16:creationId xmlns:a16="http://schemas.microsoft.com/office/drawing/2014/main" id="{88CA1B95-B7D0-4CAC-9889-464F50A4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Project coordination and accountability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02">
            <a:extLst xmlns:a="http://schemas.openxmlformats.org/drawingml/2006/main">
              <a:ext uri="{FF2B5EF4-FFF2-40B4-BE49-F238E27FC236}">
                <a16:creationId xmlns:a16="http://schemas.microsoft.com/office/drawing/2014/main" id="{C0E12A69-C20A-4DC6-BA30-801A2D42D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PROJECT COLLABORATION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03">
            <a:extLst xmlns:a="http://schemas.openxmlformats.org/drawingml/2006/main">
              <a:ext uri="{FF2B5EF4-FFF2-40B4-BE49-F238E27FC236}">
                <a16:creationId xmlns:a16="http://schemas.microsoft.com/office/drawing/2014/main" id="{F69988EB-616A-41DC-9BCC-8E4F6DFF3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04">
            <a:extLst xmlns:a="http://schemas.openxmlformats.org/drawingml/2006/main">
              <a:ext uri="{FF2B5EF4-FFF2-40B4-BE49-F238E27FC236}">
                <a16:creationId xmlns:a16="http://schemas.microsoft.com/office/drawing/2014/main" id="{D36E7A57-82B0-4F60-B8C2-831905097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05">
            <a:extLst xmlns:a="http://schemas.openxmlformats.org/drawingml/2006/main">
              <a:ext uri="{FF2B5EF4-FFF2-40B4-BE49-F238E27FC236}">
                <a16:creationId xmlns:a16="http://schemas.microsoft.com/office/drawing/2014/main" id="{07671142-6C25-4E16-BFFB-50CFABCAF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06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06">
            <a:extLst xmlns:a="http://schemas.openxmlformats.org/drawingml/2006/main">
              <a:ext uri="{FF2B5EF4-FFF2-40B4-BE49-F238E27FC236}">
                <a16:creationId xmlns:a16="http://schemas.microsoft.com/office/drawing/2014/main" id="{0FE6EADC-907B-4F4A-98A3-E0ED3E073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Each project defines who approves, who executes and what must be delivered, reducing gaps in communication between departments.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19" name="表格 16"/>
          <p:cNvGraphicFramePr/>
          <p:nvPr/>
        </p:nvGraphicFramePr>
        <p:xfrm>
          <a:off xmlns:a="http://schemas.openxmlformats.org/drawingml/2006/main" x="723900" y="2552700"/>
          <a:ext xmlns:a="http://schemas.openxmlformats.org/drawingml/2006/main" cx="13811250" cy="47910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5810250"/>
                <a:gridCol w="5810250"/>
              </a:tblGrid>
              <a:tr h="684439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Department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Main coordination scope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Suggested project records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684439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Sales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Application, quantity, commercial terms and delivery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Requirements list, order details and customer approval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84439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Engineering &amp; Tooling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Design assessment, mold development and process trials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Drawing revisions, trial records and process requirements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684439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Production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Scheduling, equipment preparation and work execution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Work orders, production lots, quantities and progress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84439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Quality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Inspection criteria, issue analysis and product release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72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First-article, patrol and outgoing inspection records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684439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Warehouse &amp; Logistics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Material status, packaging labels and dispatch planning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Material issue, storage, packing and dispatch records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84439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Admin &amp; Finance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Personnel, resources and financial coordination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Internal support, resources and settlement information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-107">
            <a:extLst xmlns:a="http://schemas.openxmlformats.org/drawingml/2006/main">
              <a:ext uri="{FF2B5EF4-FFF2-40B4-BE49-F238E27FC236}">
                <a16:creationId xmlns:a16="http://schemas.microsoft.com/office/drawing/2014/main" id="{09CB9848-D1CA-46A4-85FA-2364FD94E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Coordination framework: follow actual job responsibilities and the project requirements agreed by both parties.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224202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图片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8f8c72004b4a8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08">
            <a:extLst xmlns:a="http://schemas.openxmlformats.org/drawingml/2006/main">
              <a:ext uri="{FF2B5EF4-FFF2-40B4-BE49-F238E27FC236}">
                <a16:creationId xmlns:a16="http://schemas.microsoft.com/office/drawing/2014/main" id="{3E1A24A1-118D-47F0-9AE2-7BD298BB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Business scope and customer deliverables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09">
            <a:extLst xmlns:a="http://schemas.openxmlformats.org/drawingml/2006/main">
              <a:ext uri="{FF2B5EF4-FFF2-40B4-BE49-F238E27FC236}">
                <a16:creationId xmlns:a16="http://schemas.microsoft.com/office/drawing/2014/main" id="{4B83DFB5-9475-45EC-8415-92A1DAAF0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BUSINESS SCOPE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10">
            <a:extLst xmlns:a="http://schemas.openxmlformats.org/drawingml/2006/main">
              <a:ext uri="{FF2B5EF4-FFF2-40B4-BE49-F238E27FC236}">
                <a16:creationId xmlns:a16="http://schemas.microsoft.com/office/drawing/2014/main" id="{77C3FF94-950B-462A-8DC8-77C4ECDFA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11">
            <a:extLst xmlns:a="http://schemas.openxmlformats.org/drawingml/2006/main">
              <a:ext uri="{FF2B5EF4-FFF2-40B4-BE49-F238E27FC236}">
                <a16:creationId xmlns:a16="http://schemas.microsoft.com/office/drawing/2014/main" id="{A987B4D5-ACF2-4E29-B7F2-63D1C46B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12">
            <a:extLst xmlns:a="http://schemas.openxmlformats.org/drawingml/2006/main">
              <a:ext uri="{FF2B5EF4-FFF2-40B4-BE49-F238E27FC236}">
                <a16:creationId xmlns:a16="http://schemas.microsoft.com/office/drawing/2014/main" id="{07AC6FB1-A84E-447D-9790-359998C8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07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13">
            <a:extLst xmlns:a="http://schemas.openxmlformats.org/drawingml/2006/main">
              <a:ext uri="{FF2B5EF4-FFF2-40B4-BE49-F238E27FC236}">
                <a16:creationId xmlns:a16="http://schemas.microsoft.com/office/drawing/2014/main" id="{361DAE6E-6D86-491D-B094-01BACA86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EPP / EPO foam products and aluminum alloy tooling provide a manufacturing base for a range of product designs.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114">
            <a:extLst xmlns:a="http://schemas.openxmlformats.org/drawingml/2006/main">
              <a:ext uri="{FF2B5EF4-FFF2-40B4-BE49-F238E27FC236}">
                <a16:creationId xmlns:a16="http://schemas.microsoft.com/office/drawing/2014/main" id="{18A2056D-4306-4995-9CFB-610D37F76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6248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Model aircraft &amp; UAVs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115">
            <a:extLst xmlns:a="http://schemas.openxmlformats.org/drawingml/2006/main">
              <a:ext uri="{FF2B5EF4-FFF2-40B4-BE49-F238E27FC236}">
                <a16:creationId xmlns:a16="http://schemas.microsoft.com/office/drawing/2014/main" id="{A3451976-6AAF-41A4-8B1F-651A4035D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67075"/>
            <a:ext cx="62484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Airframes and related foam components, with attention to low weight, contours, assembly interfaces and dimensional consistency.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16">
            <a:extLst xmlns:a="http://schemas.openxmlformats.org/drawingml/2006/main">
              <a:ext uri="{FF2B5EF4-FFF2-40B4-BE49-F238E27FC236}">
                <a16:creationId xmlns:a16="http://schemas.microsoft.com/office/drawing/2014/main" id="{FF630AC6-481F-4617-BFF5-C5A4BD8F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714625"/>
            <a:ext cx="656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Protective packaging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17">
            <a:extLst xmlns:a="http://schemas.openxmlformats.org/drawingml/2006/main">
              <a:ext uri="{FF2B5EF4-FFF2-40B4-BE49-F238E27FC236}">
                <a16:creationId xmlns:a16="http://schemas.microsoft.com/office/drawing/2014/main" id="{0E8A433A-992E-4BF1-8D36-7B66AE763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267075"/>
            <a:ext cx="65627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Custom inserts, containers and protective packaging. Support and cushioning depend on the item's shape, weight and handling requirements.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118">
            <a:extLst xmlns:a="http://schemas.openxmlformats.org/drawingml/2006/main">
              <a:ext uri="{FF2B5EF4-FFF2-40B4-BE49-F238E27FC236}">
                <a16:creationId xmlns:a16="http://schemas.microsoft.com/office/drawing/2014/main" id="{6D1CB761-4E1D-4C64-B7EE-ED836C32B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91125"/>
            <a:ext cx="6248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Automotive &amp; functional parts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119">
            <a:extLst xmlns:a="http://schemas.openxmlformats.org/drawingml/2006/main">
              <a:ext uri="{FF2B5EF4-FFF2-40B4-BE49-F238E27FC236}">
                <a16:creationId xmlns:a16="http://schemas.microsoft.com/office/drawing/2014/main" id="{BA73D0CB-62A2-4F42-AB8A-96FE8540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43575"/>
            <a:ext cx="62484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Automotive parts, complex shapes and functional products. Drawings define geometry, assembly, loads and operating conditions.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120">
            <a:extLst xmlns:a="http://schemas.openxmlformats.org/drawingml/2006/main">
              <a:ext uri="{FF2B5EF4-FFF2-40B4-BE49-F238E27FC236}">
                <a16:creationId xmlns:a16="http://schemas.microsoft.com/office/drawing/2014/main" id="{3D76172B-9168-4B8B-BA27-F665206EA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191125"/>
            <a:ext cx="656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Tooling &amp; development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121">
            <a:extLst xmlns:a="http://schemas.openxmlformats.org/drawingml/2006/main">
              <a:ext uri="{FF2B5EF4-FFF2-40B4-BE49-F238E27FC236}">
                <a16:creationId xmlns:a16="http://schemas.microsoft.com/office/drawing/2014/main" id="{2280C966-0A8E-424B-9159-F9AEADFE1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743575"/>
            <a:ext cx="65627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Mold design, CNC machining and trial adjustments support custom projects, from drawing review and sample approval to volume production.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122">
            <a:extLst xmlns:a="http://schemas.openxmlformats.org/drawingml/2006/main">
              <a:ext uri="{FF2B5EF4-FFF2-40B4-BE49-F238E27FC236}">
                <a16:creationId xmlns:a16="http://schemas.microsoft.com/office/drawing/2014/main" id="{F3770DB6-BB0A-4557-A54F-AE236128C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The agreed documents define the products supplied, materials and acceptance criteria.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138237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图片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235e2d9dd6437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23">
            <a:extLst xmlns:a="http://schemas.openxmlformats.org/drawingml/2006/main">
              <a:ext uri="{FF2B5EF4-FFF2-40B4-BE49-F238E27FC236}">
                <a16:creationId xmlns:a16="http://schemas.microsoft.com/office/drawing/2014/main" id="{AB8BDB28-AF5B-4BB4-9904-BB33D998A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EPP and EPO: materials and applications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24">
            <a:extLst xmlns:a="http://schemas.openxmlformats.org/drawingml/2006/main">
              <a:ext uri="{FF2B5EF4-FFF2-40B4-BE49-F238E27FC236}">
                <a16:creationId xmlns:a16="http://schemas.microsoft.com/office/drawing/2014/main" id="{026C362E-0245-4B3E-8A67-0777C8B5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MATERIALS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25">
            <a:extLst xmlns:a="http://schemas.openxmlformats.org/drawingml/2006/main">
              <a:ext uri="{FF2B5EF4-FFF2-40B4-BE49-F238E27FC236}">
                <a16:creationId xmlns:a16="http://schemas.microsoft.com/office/drawing/2014/main" id="{C512BA86-EEF4-4BBD-B7D1-9B92D996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26">
            <a:extLst xmlns:a="http://schemas.openxmlformats.org/drawingml/2006/main">
              <a:ext uri="{FF2B5EF4-FFF2-40B4-BE49-F238E27FC236}">
                <a16:creationId xmlns:a16="http://schemas.microsoft.com/office/drawing/2014/main" id="{AD2702AD-4D79-46C8-8A47-6FFB8B47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27">
            <a:extLst xmlns:a="http://schemas.openxmlformats.org/drawingml/2006/main">
              <a:ext uri="{FF2B5EF4-FFF2-40B4-BE49-F238E27FC236}">
                <a16:creationId xmlns:a16="http://schemas.microsoft.com/office/drawing/2014/main" id="{1398B77E-9C7A-492A-B7CD-72D321C3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08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28">
            <a:extLst xmlns:a="http://schemas.openxmlformats.org/drawingml/2006/main">
              <a:ext uri="{FF2B5EF4-FFF2-40B4-BE49-F238E27FC236}">
                <a16:creationId xmlns:a16="http://schemas.microsoft.com/office/drawing/2014/main" id="{67AB4593-142F-410A-A5CF-E4938947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Material names are a starting point. Final performance also depends on grade, molded density, design and processing conditions.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21" name="表格 18"/>
          <p:cNvGraphicFramePr/>
          <p:nvPr/>
        </p:nvGraphicFramePr>
        <p:xfrm>
          <a:off xmlns:a="http://schemas.openxmlformats.org/drawingml/2006/main" x="723900" y="2514600"/>
          <a:ext xmlns:a="http://schemas.openxmlformats.org/drawingml/2006/main" cx="13811250" cy="4343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62175"/>
                <a:gridCol w="5572125"/>
                <a:gridCol w="6076950"/>
              </a:tblGrid>
              <a:tr h="86868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Comparison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EPP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EPO (model aircraft industry term)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86868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Material meaning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Expanded polypropylene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 polyolefin foam material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Usually an expanded polyolefin system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Confirm composition against manufacturer data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86868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Typical priorities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3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Low weight, cushioning, energy absorption and resilience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3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Moldable into complex structures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72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Low weight, impact resistance and molded appearance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72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For fuselages, wings and other model aircraft parts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Applications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13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Reusable protective packaging and automotive parts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13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Thermal insulation and functional components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Model aircraft fuselages, wings and tailplanes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and related model components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86868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Selection criteria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Density, compression properties and geometry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Special properties and service conditions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Specific grade and reinforcement design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Surface treatment and adhesive compatibility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-129">
            <a:extLst xmlns:a="http://schemas.openxmlformats.org/drawingml/2006/main">
              <a:ext uri="{FF2B5EF4-FFF2-40B4-BE49-F238E27FC236}">
                <a16:creationId xmlns:a16="http://schemas.microsoft.com/office/drawing/2014/main" id="{7FA20E8C-808B-4844-A5BD-FB72303F9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7115175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EPO supplier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30">
            <a:extLst xmlns:a="http://schemas.openxmlformats.org/drawingml/2006/main">
              <a:ext uri="{FF2B5EF4-FFF2-40B4-BE49-F238E27FC236}">
                <a16:creationId xmlns:a16="http://schemas.microsoft.com/office/drawing/2014/main" id="{D8821C3E-2D21-45A5-8E73-6B92D2E72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7124700"/>
            <a:ext cx="10725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JSP. Confirm performance and processing against the grade's TDS / SDS and approved samples.</a:t>
            </a:r>
            <a:endParaRPr sz="20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31">
            <a:extLst xmlns:a="http://schemas.openxmlformats.org/drawingml/2006/main">
              <a:ext uri="{FF2B5EF4-FFF2-40B4-BE49-F238E27FC236}">
                <a16:creationId xmlns:a16="http://schemas.microsoft.com/office/drawing/2014/main" id="{19FD9509-0132-41E4-B9A2-13FDD17E1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Industry references: KANEKA and FMS. Confirm composition, properties and processing methods against the specific grade and manufacturer documentation.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171641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图片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62fa0850e14ee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32">
            <a:extLst xmlns:a="http://schemas.openxmlformats.org/drawingml/2006/main">
              <a:ext uri="{FF2B5EF4-FFF2-40B4-BE49-F238E27FC236}">
                <a16:creationId xmlns:a16="http://schemas.microsoft.com/office/drawing/2014/main" id="{FCE634CD-2820-49A1-8833-67C77E323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Material selection and specifications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33">
            <a:extLst xmlns:a="http://schemas.openxmlformats.org/drawingml/2006/main">
              <a:ext uri="{FF2B5EF4-FFF2-40B4-BE49-F238E27FC236}">
                <a16:creationId xmlns:a16="http://schemas.microsoft.com/office/drawing/2014/main" id="{13CBF88A-D6E1-4CC2-ADE3-0B4E142E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MATERIAL SELECTION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34">
            <a:extLst xmlns:a="http://schemas.openxmlformats.org/drawingml/2006/main">
              <a:ext uri="{FF2B5EF4-FFF2-40B4-BE49-F238E27FC236}">
                <a16:creationId xmlns:a16="http://schemas.microsoft.com/office/drawing/2014/main" id="{DFBAEF0F-F3AC-43A8-9660-DD86DFE4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35">
            <a:extLst xmlns:a="http://schemas.openxmlformats.org/drawingml/2006/main">
              <a:ext uri="{FF2B5EF4-FFF2-40B4-BE49-F238E27FC236}">
                <a16:creationId xmlns:a16="http://schemas.microsoft.com/office/drawing/2014/main" id="{9ADD7C09-9F76-42F1-8807-9954BC3C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36">
            <a:extLst xmlns:a="http://schemas.openxmlformats.org/drawingml/2006/main">
              <a:ext uri="{FF2B5EF4-FFF2-40B4-BE49-F238E27FC236}">
                <a16:creationId xmlns:a16="http://schemas.microsoft.com/office/drawing/2014/main" id="{3F05477F-9119-46F3-8AEE-123ABD11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09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37">
            <a:extLst xmlns:a="http://schemas.openxmlformats.org/drawingml/2006/main">
              <a:ext uri="{FF2B5EF4-FFF2-40B4-BE49-F238E27FC236}">
                <a16:creationId xmlns:a16="http://schemas.microsoft.com/office/drawing/2014/main" id="{001F606B-F39E-4F88-85BE-02C5DA415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Define material and design from actual use requirements, then validate samples. Specifications need more than terms such as light, rigid or impact-resistant.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21" name="表格 18"/>
          <p:cNvGraphicFramePr/>
          <p:nvPr/>
        </p:nvGraphicFramePr>
        <p:xfrm>
          <a:off xmlns:a="http://schemas.openxmlformats.org/drawingml/2006/main" x="723900" y="2524125"/>
          <a:ext xmlns:a="http://schemas.openxmlformats.org/drawingml/2006/main" cx="13811250" cy="4543428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62175"/>
                <a:gridCol w="5810250"/>
                <a:gridCol w="5838825"/>
              </a:tblGrid>
              <a:tr h="757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Selection factor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Items to confirm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Effect on product performance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757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Density &amp; weight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Target molded density, part weight and permitted variation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Balance weight and support against compression behavior and design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757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Beads &amp; geometry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Bead size, thin walls, deep cavities and local features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Affects filling feasibility, surface finish and feature definition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757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Loads &amp; reuse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Loads, impact conditions and number of reuse cycles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Validate cushioning and recovery under service conditions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757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Appearance &amp; fit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Color, parting lines, critical dimensions and interfaces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Confirm appearance samples and dimensional acceptance datums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757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Special functions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Flame resistance, antistatic and weathering requirements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Select a suitable grade and verify applicable reports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</a:tbl>
          </a:graphicData>
        </a:graphic>
      </p:graphicFrame>
      <p:sp>
        <p:nvSpPr>
          <p:cNvPr id="9" name="text-138">
            <a:extLst xmlns:a="http://schemas.openxmlformats.org/drawingml/2006/main">
              <a:ext uri="{FF2B5EF4-FFF2-40B4-BE49-F238E27FC236}">
                <a16:creationId xmlns:a16="http://schemas.microsoft.com/office/drawing/2014/main" id="{7E698CB7-31CC-4F11-9DDF-D39EAA80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7267575"/>
            <a:ext cx="7191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Bead bulk density ≠ Molded part density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39">
            <a:extLst xmlns:a="http://schemas.openxmlformats.org/drawingml/2006/main">
              <a:ext uri="{FF2B5EF4-FFF2-40B4-BE49-F238E27FC236}">
                <a16:creationId xmlns:a16="http://schemas.microsoft.com/office/drawing/2014/main" id="{51A4910C-EBDB-4820-918C-E62617C2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7305675"/>
            <a:ext cx="5981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Specify functional requirements.</a:t>
            </a:r>
            <a:endParaRPr sz="2025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40">
            <a:extLst xmlns:a="http://schemas.openxmlformats.org/drawingml/2006/main">
              <a:ext uri="{FF2B5EF4-FFF2-40B4-BE49-F238E27FC236}">
                <a16:creationId xmlns:a16="http://schemas.microsoft.com/office/drawing/2014/main" id="{16908BE1-9519-4A96-B3E6-8FC9141C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Industry reference: JSP grade data. Bulk bead density and molded part density measure different things. Material names alone do not guarantee special properties.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861565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图片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9aa1e1e4ef44f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41">
            <a:extLst xmlns:a="http://schemas.openxmlformats.org/drawingml/2006/main">
              <a:ext uri="{FF2B5EF4-FFF2-40B4-BE49-F238E27FC236}">
                <a16:creationId xmlns:a16="http://schemas.microsoft.com/office/drawing/2014/main" id="{12A9862B-91C7-4D38-A4AB-C08539FC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Model aircraft products and structures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42">
            <a:extLst xmlns:a="http://schemas.openxmlformats.org/drawingml/2006/main">
              <a:ext uri="{FF2B5EF4-FFF2-40B4-BE49-F238E27FC236}">
                <a16:creationId xmlns:a16="http://schemas.microsoft.com/office/drawing/2014/main" id="{F5B9B29A-5719-4EDD-9D25-F3B42FDD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MODEL AIRCRAFT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43">
            <a:extLst xmlns:a="http://schemas.openxmlformats.org/drawingml/2006/main">
              <a:ext uri="{FF2B5EF4-FFF2-40B4-BE49-F238E27FC236}">
                <a16:creationId xmlns:a16="http://schemas.microsoft.com/office/drawing/2014/main" id="{1609D536-A37C-4217-A146-353829C72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44">
            <a:extLst xmlns:a="http://schemas.openxmlformats.org/drawingml/2006/main">
              <a:ext uri="{FF2B5EF4-FFF2-40B4-BE49-F238E27FC236}">
                <a16:creationId xmlns:a16="http://schemas.microsoft.com/office/drawing/2014/main" id="{A914C7AB-A8F1-433D-868E-1BE922E7D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45">
            <a:extLst xmlns:a="http://schemas.openxmlformats.org/drawingml/2006/main">
              <a:ext uri="{FF2B5EF4-FFF2-40B4-BE49-F238E27FC236}">
                <a16:creationId xmlns:a16="http://schemas.microsoft.com/office/drawing/2014/main" id="{423BBDF6-9456-4C38-AE30-B38F2C93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46">
            <a:extLst xmlns:a="http://schemas.openxmlformats.org/drawingml/2006/main">
              <a:ext uri="{FF2B5EF4-FFF2-40B4-BE49-F238E27FC236}">
                <a16:creationId xmlns:a16="http://schemas.microsoft.com/office/drawing/2014/main" id="{478B8251-0AE3-477E-A6B3-94E372260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43125"/>
            <a:ext cx="4600575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5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45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280 to</a:t>
            </a:r>
            <a:endParaRPr sz="45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lnSpc>
                <a:spcPct val="108000"/>
              </a:lnSpc>
              <a:buNone/>
              <a:defRPr sz="45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45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3,000 mm</a:t>
            </a:r>
            <a:endParaRPr sz="45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147">
            <a:extLst xmlns:a="http://schemas.openxmlformats.org/drawingml/2006/main">
              <a:ext uri="{FF2B5EF4-FFF2-40B4-BE49-F238E27FC236}">
                <a16:creationId xmlns:a16="http://schemas.microsoft.com/office/drawing/2014/main" id="{78DB0ECB-3FF6-4F47-85F1-D90AD7627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867150"/>
            <a:ext cx="45815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Wingspan range listed in company materials</a:t>
            </a:r>
            <a:endParaRPr sz="20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148">
            <a:extLst xmlns:a="http://schemas.openxmlformats.org/drawingml/2006/main">
              <a:ext uri="{FF2B5EF4-FFF2-40B4-BE49-F238E27FC236}">
                <a16:creationId xmlns:a16="http://schemas.microsoft.com/office/drawing/2014/main" id="{A512C83E-BCC8-4562-8A4C-F0A89F688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829175"/>
            <a:ext cx="4524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Key project requirements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49">
            <a:extLst xmlns:a="http://schemas.openxmlformats.org/drawingml/2006/main">
              <a:ext uri="{FF2B5EF4-FFF2-40B4-BE49-F238E27FC236}">
                <a16:creationId xmlns:a16="http://schemas.microsoft.com/office/drawing/2014/main" id="{11C2C886-F8C4-40F9-AA2F-6156E946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381625"/>
            <a:ext cx="4524375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Fuselage and wing contours, reinforcement and connection locations, critical dimensions, weight and appearance.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50">
            <a:extLst xmlns:a="http://schemas.openxmlformats.org/drawingml/2006/main">
              <a:ext uri="{FF2B5EF4-FFF2-40B4-BE49-F238E27FC236}">
                <a16:creationId xmlns:a16="http://schemas.microsoft.com/office/drawing/2014/main" id="{FA2EECDE-121E-498A-AFCC-AE343377A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67550"/>
            <a:ext cx="45053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63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Complete aircraft performance requires validation of the structure, propulsion and control systems.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8" name="图片 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6c562c74e245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46673" y="2095500"/>
            <a:ext cx="3346704" cy="2514600"/>
          </a:xfrm>
          <a:prstGeom xmlns:a="http://schemas.openxmlformats.org/drawingml/2006/main" prst="rect">
            <a:avLst/>
          </a:prstGeom>
        </p:spPr>
      </p:pic>
      <p:pic>
        <p:nvPicPr>
          <p:cNvPr id="29" name="图片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8271149f054d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729913" y="2095500"/>
            <a:ext cx="3352800" cy="2514600"/>
          </a:xfrm>
          <a:prstGeom xmlns:a="http://schemas.openxmlformats.org/drawingml/2006/main" prst="rect">
            <a:avLst/>
          </a:prstGeom>
        </p:spPr>
      </p:pic>
      <p:pic>
        <p:nvPicPr>
          <p:cNvPr id="30" name="图片 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f4a0123384ca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46673" y="4991100"/>
            <a:ext cx="3346704" cy="2514600"/>
          </a:xfrm>
          <a:prstGeom xmlns:a="http://schemas.openxmlformats.org/drawingml/2006/main" prst="rect">
            <a:avLst/>
          </a:prstGeom>
        </p:spPr>
      </p:pic>
      <p:pic>
        <p:nvPicPr>
          <p:cNvPr id="31" name="图片 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0f018f2dc144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731167" y="4991100"/>
            <a:ext cx="3350290" cy="2514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300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图片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bd34907a694f9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51">
            <a:extLst xmlns:a="http://schemas.openxmlformats.org/drawingml/2006/main">
              <a:ext uri="{FF2B5EF4-FFF2-40B4-BE49-F238E27FC236}">
                <a16:creationId xmlns:a16="http://schemas.microsoft.com/office/drawing/2014/main" id="{AA247211-C053-479F-9552-B22DD291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Foam components for UAV applications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52">
            <a:extLst xmlns:a="http://schemas.openxmlformats.org/drawingml/2006/main">
              <a:ext uri="{FF2B5EF4-FFF2-40B4-BE49-F238E27FC236}">
                <a16:creationId xmlns:a16="http://schemas.microsoft.com/office/drawing/2014/main" id="{2705E181-A843-4554-BD66-EB346265B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UAV COMPONENTS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53">
            <a:extLst xmlns:a="http://schemas.openxmlformats.org/drawingml/2006/main">
              <a:ext uri="{FF2B5EF4-FFF2-40B4-BE49-F238E27FC236}">
                <a16:creationId xmlns:a16="http://schemas.microsoft.com/office/drawing/2014/main" id="{B64E7C13-0557-4E37-A6F6-B9911B304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54">
            <a:extLst xmlns:a="http://schemas.openxmlformats.org/drawingml/2006/main">
              <a:ext uri="{FF2B5EF4-FFF2-40B4-BE49-F238E27FC236}">
                <a16:creationId xmlns:a16="http://schemas.microsoft.com/office/drawing/2014/main" id="{EC0075C4-7F0D-4B8C-980B-0E3880B83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55">
            <a:extLst xmlns:a="http://schemas.openxmlformats.org/drawingml/2006/main">
              <a:ext uri="{FF2B5EF4-FFF2-40B4-BE49-F238E27FC236}">
                <a16:creationId xmlns:a16="http://schemas.microsoft.com/office/drawing/2014/main" id="{9D9C8B22-7FB1-403F-A843-32BA61C12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11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56">
            <a:extLst xmlns:a="http://schemas.openxmlformats.org/drawingml/2006/main">
              <a:ext uri="{FF2B5EF4-FFF2-40B4-BE49-F238E27FC236}">
                <a16:creationId xmlns:a16="http://schemas.microsoft.com/office/drawing/2014/main" id="{B4A07288-EAF9-4D2D-93C0-F00569601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Custom foam components support customer projects in aerial imaging, intelligent delivery and small multipurpose transport.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7" name="图片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ce08589e9245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10725" y="2352991"/>
            <a:ext cx="2238375" cy="5038092"/>
          </a:xfrm>
          <a:prstGeom xmlns:a="http://schemas.openxmlformats.org/drawingml/2006/main" prst="rect">
            <a:avLst/>
          </a:prstGeom>
        </p:spPr>
      </p:pic>
      <p:pic>
        <p:nvPicPr>
          <p:cNvPr id="28" name="图片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0a66ad7a8145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020550" y="2356455"/>
            <a:ext cx="2514600" cy="5031165"/>
          </a:xfrm>
          <a:prstGeom xmlns:a="http://schemas.openxmlformats.org/drawingml/2006/main" prst="rect">
            <a:avLst/>
          </a:prstGeom>
        </p:spPr>
      </p:pic>
      <p:sp>
        <p:nvSpPr>
          <p:cNvPr id="10" name="text-157">
            <a:extLst xmlns:a="http://schemas.openxmlformats.org/drawingml/2006/main">
              <a:ext uri="{FF2B5EF4-FFF2-40B4-BE49-F238E27FC236}">
                <a16:creationId xmlns:a16="http://schemas.microsoft.com/office/drawing/2014/main" id="{3716D3B2-84AA-42D8-8DF2-3F4A86168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733675"/>
            <a:ext cx="7991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Structural compatibility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58">
            <a:extLst xmlns:a="http://schemas.openxmlformats.org/drawingml/2006/main">
              <a:ext uri="{FF2B5EF4-FFF2-40B4-BE49-F238E27FC236}">
                <a16:creationId xmlns:a16="http://schemas.microsoft.com/office/drawing/2014/main" id="{8D7B33A6-C3F5-454F-A016-8FE8CF2D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286125"/>
            <a:ext cx="79914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Review geometry, mounting interfaces and assembly space against customer drawings. Define how foam parts fit reinforcement and connectors.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159">
            <a:extLst xmlns:a="http://schemas.openxmlformats.org/drawingml/2006/main">
              <a:ext uri="{FF2B5EF4-FFF2-40B4-BE49-F238E27FC236}">
                <a16:creationId xmlns:a16="http://schemas.microsoft.com/office/drawing/2014/main" id="{75A9CF93-AE25-44B7-817E-4F5D9A3D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524375"/>
            <a:ext cx="7991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Low weight and consistency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160">
            <a:extLst xmlns:a="http://schemas.openxmlformats.org/drawingml/2006/main">
              <a:ext uri="{FF2B5EF4-FFF2-40B4-BE49-F238E27FC236}">
                <a16:creationId xmlns:a16="http://schemas.microsoft.com/office/drawing/2014/main" id="{101D3547-7EC4-4021-9DAC-6AC42932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076825"/>
            <a:ext cx="79914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Set targets by material grade, molded density and design. Verify weight, dimensions and appearance with first articles and samples.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161">
            <a:extLst xmlns:a="http://schemas.openxmlformats.org/drawingml/2006/main">
              <a:ext uri="{FF2B5EF4-FFF2-40B4-BE49-F238E27FC236}">
                <a16:creationId xmlns:a16="http://schemas.microsoft.com/office/drawing/2014/main" id="{F67A9C1A-8B2F-4E0A-9D1F-1A78DE89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315075"/>
            <a:ext cx="7991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Scope of supply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162">
            <a:extLst xmlns:a="http://schemas.openxmlformats.org/drawingml/2006/main">
              <a:ext uri="{FF2B5EF4-FFF2-40B4-BE49-F238E27FC236}">
                <a16:creationId xmlns:a16="http://schemas.microsoft.com/office/drawing/2014/main" id="{C296391A-57FD-4E7C-B9AC-6A7DA2AC9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867525"/>
            <a:ext cx="79914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Agree on components, secondary processing and assembly per project. Validate complete aircraft performance and operating capability separately.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163">
            <a:extLst xmlns:a="http://schemas.openxmlformats.org/drawingml/2006/main">
              <a:ext uri="{FF2B5EF4-FFF2-40B4-BE49-F238E27FC236}">
                <a16:creationId xmlns:a16="http://schemas.microsoft.com/office/drawing/2014/main" id="{366EE9F1-4F4D-4C9B-A986-9F02C5DCC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The right-hand images are application examples from the original company materials. Technical discussion points are proposed items for confirmation.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3973092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图片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ff862561d742a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64">
            <a:extLst xmlns:a="http://schemas.openxmlformats.org/drawingml/2006/main">
              <a:ext uri="{FF2B5EF4-FFF2-40B4-BE49-F238E27FC236}">
                <a16:creationId xmlns:a16="http://schemas.microsoft.com/office/drawing/2014/main" id="{E42041EF-8019-4E2F-83CA-FD57C36E5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Protective packaging and custom inserts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65">
            <a:extLst xmlns:a="http://schemas.openxmlformats.org/drawingml/2006/main">
              <a:ext uri="{FF2B5EF4-FFF2-40B4-BE49-F238E27FC236}">
                <a16:creationId xmlns:a16="http://schemas.microsoft.com/office/drawing/2014/main" id="{D370CD6F-66E7-4350-8370-788D362ED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PROTECTIVE PACKAGING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66">
            <a:extLst xmlns:a="http://schemas.openxmlformats.org/drawingml/2006/main">
              <a:ext uri="{FF2B5EF4-FFF2-40B4-BE49-F238E27FC236}">
                <a16:creationId xmlns:a16="http://schemas.microsoft.com/office/drawing/2014/main" id="{4BFA5CC5-D26A-4E1E-AE50-6E7D1101E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67">
            <a:extLst xmlns:a="http://schemas.openxmlformats.org/drawingml/2006/main">
              <a:ext uri="{FF2B5EF4-FFF2-40B4-BE49-F238E27FC236}">
                <a16:creationId xmlns:a16="http://schemas.microsoft.com/office/drawing/2014/main" id="{DE39847E-A5D4-4148-B4C1-2A6EF3D7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68">
            <a:extLst xmlns:a="http://schemas.openxmlformats.org/drawingml/2006/main">
              <a:ext uri="{FF2B5EF4-FFF2-40B4-BE49-F238E27FC236}">
                <a16:creationId xmlns:a16="http://schemas.microsoft.com/office/drawing/2014/main" id="{17655974-764E-43CB-9C92-76C5498F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12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5" name="图片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28530a228a42d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7812" y="1771650"/>
            <a:ext cx="4408051" cy="2457450"/>
          </a:xfrm>
          <a:prstGeom xmlns:a="http://schemas.openxmlformats.org/drawingml/2006/main" prst="rect">
            <a:avLst/>
          </a:prstGeom>
        </p:spPr>
      </p:pic>
      <p:pic>
        <p:nvPicPr>
          <p:cNvPr id="26" name="图片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35a3b6cd1a419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03277" y="4457700"/>
            <a:ext cx="3737122" cy="2800350"/>
          </a:xfrm>
          <a:prstGeom xmlns:a="http://schemas.openxmlformats.org/drawingml/2006/main" prst="rect">
            <a:avLst/>
          </a:prstGeom>
        </p:spPr>
      </p:pic>
      <p:sp>
        <p:nvSpPr>
          <p:cNvPr id="9" name="text-169">
            <a:extLst xmlns:a="http://schemas.openxmlformats.org/drawingml/2006/main">
              <a:ext uri="{FF2B5EF4-FFF2-40B4-BE49-F238E27FC236}">
                <a16:creationId xmlns:a16="http://schemas.microsoft.com/office/drawing/2014/main" id="{0F7C9C85-9CDB-4AF0-92CD-A4DA5CF7C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1924050"/>
            <a:ext cx="8039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Packaging design inputs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70">
            <a:extLst xmlns:a="http://schemas.openxmlformats.org/drawingml/2006/main">
              <a:ext uri="{FF2B5EF4-FFF2-40B4-BE49-F238E27FC236}">
                <a16:creationId xmlns:a16="http://schemas.microsoft.com/office/drawing/2014/main" id="{B6B4887A-CDB6-4EBB-A409-F31FB8BB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2476500"/>
            <a:ext cx="80391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Item dimensions, weight, center of gravity and fragile areas, plus transport method, stacking and reuse requirements.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71">
            <a:extLst xmlns:a="http://schemas.openxmlformats.org/drawingml/2006/main">
              <a:ext uri="{FF2B5EF4-FFF2-40B4-BE49-F238E27FC236}">
                <a16:creationId xmlns:a16="http://schemas.microsoft.com/office/drawing/2014/main" id="{3DD656B1-F683-4C2F-BAF5-F7C2C68C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3781425"/>
            <a:ext cx="8039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Structural assessment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172">
            <a:extLst xmlns:a="http://schemas.openxmlformats.org/drawingml/2006/main">
              <a:ext uri="{FF2B5EF4-FFF2-40B4-BE49-F238E27FC236}">
                <a16:creationId xmlns:a16="http://schemas.microsoft.com/office/drawing/2014/main" id="{F9FD5E7C-B5E9-4268-A7A4-733CB539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4333875"/>
            <a:ext cx="80391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Contact and support points, cushioning space, ease of handling and the fit between the protective packaging and outer carton.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173">
            <a:extLst xmlns:a="http://schemas.openxmlformats.org/drawingml/2006/main">
              <a:ext uri="{FF2B5EF4-FFF2-40B4-BE49-F238E27FC236}">
                <a16:creationId xmlns:a16="http://schemas.microsoft.com/office/drawing/2014/main" id="{5EF28617-A003-4B98-8F53-4A49A6DB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5648325"/>
            <a:ext cx="8039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Sample validation and acceptance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174">
            <a:extLst xmlns:a="http://schemas.openxmlformats.org/drawingml/2006/main">
              <a:ext uri="{FF2B5EF4-FFF2-40B4-BE49-F238E27FC236}">
                <a16:creationId xmlns:a16="http://schemas.microsoft.com/office/drawing/2014/main" id="{2F9B6135-C5A6-4886-8C97-443E2BCF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6200775"/>
            <a:ext cx="80391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Verify fit, protection and handling under agreed conditions. Arrange drop, vibration or compression tests as the project requires.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175">
            <a:extLst xmlns:a="http://schemas.openxmlformats.org/drawingml/2006/main">
              <a:ext uri="{FF2B5EF4-FFF2-40B4-BE49-F238E27FC236}">
                <a16:creationId xmlns:a16="http://schemas.microsoft.com/office/drawing/2014/main" id="{C8C1866F-665D-4AE5-8980-814C769D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Application examples. Agree on special packaging test capability, the testing party and acceptance criteria for each project.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39200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图片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b92cc00fe5450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76">
            <a:extLst xmlns:a="http://schemas.openxmlformats.org/drawingml/2006/main">
              <a:ext uri="{FF2B5EF4-FFF2-40B4-BE49-F238E27FC236}">
                <a16:creationId xmlns:a16="http://schemas.microsoft.com/office/drawing/2014/main" id="{F1A3FD01-E617-4B5A-8499-9F59D0CA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Automotive and functional foam products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77">
            <a:extLst xmlns:a="http://schemas.openxmlformats.org/drawingml/2006/main">
              <a:ext uri="{FF2B5EF4-FFF2-40B4-BE49-F238E27FC236}">
                <a16:creationId xmlns:a16="http://schemas.microsoft.com/office/drawing/2014/main" id="{C0A13121-DD5D-41AC-BFC0-6FB054076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FUNCTIONAL COMPONENTS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78">
            <a:extLst xmlns:a="http://schemas.openxmlformats.org/drawingml/2006/main">
              <a:ext uri="{FF2B5EF4-FFF2-40B4-BE49-F238E27FC236}">
                <a16:creationId xmlns:a16="http://schemas.microsoft.com/office/drawing/2014/main" id="{96E1F457-22B0-41F7-B341-861261FB8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79">
            <a:extLst xmlns:a="http://schemas.openxmlformats.org/drawingml/2006/main">
              <a:ext uri="{FF2B5EF4-FFF2-40B4-BE49-F238E27FC236}">
                <a16:creationId xmlns:a16="http://schemas.microsoft.com/office/drawing/2014/main" id="{1E991B4C-7D03-4DCE-B35B-64AF6093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80">
            <a:extLst xmlns:a="http://schemas.openxmlformats.org/drawingml/2006/main">
              <a:ext uri="{FF2B5EF4-FFF2-40B4-BE49-F238E27FC236}">
                <a16:creationId xmlns:a16="http://schemas.microsoft.com/office/drawing/2014/main" id="{2627B1B0-AA58-46A2-A838-7CED4CDEA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81">
            <a:extLst xmlns:a="http://schemas.openxmlformats.org/drawingml/2006/main">
              <a:ext uri="{FF2B5EF4-FFF2-40B4-BE49-F238E27FC236}">
                <a16:creationId xmlns:a16="http://schemas.microsoft.com/office/drawing/2014/main" id="{A9387961-AD83-4E6B-B5FC-ABEE6D211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Existing product materials include seat components and complex shapes, customized to customer drawings and use requirements.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3" name="图片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b3c7237fb34d9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83494" y="2543175"/>
            <a:ext cx="1671638" cy="2228850"/>
          </a:xfrm>
          <a:prstGeom xmlns:a="http://schemas.openxmlformats.org/drawingml/2006/main" prst="rect">
            <a:avLst/>
          </a:prstGeom>
        </p:spPr>
      </p:pic>
      <p:sp>
        <p:nvSpPr>
          <p:cNvPr id="9" name="text-182">
            <a:extLst xmlns:a="http://schemas.openxmlformats.org/drawingml/2006/main">
              <a:ext uri="{FF2B5EF4-FFF2-40B4-BE49-F238E27FC236}">
                <a16:creationId xmlns:a16="http://schemas.microsoft.com/office/drawing/2014/main" id="{FC3AE6AA-2297-4E4F-843D-64B9FA440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43225"/>
            <a:ext cx="3409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Foam seat components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83">
            <a:extLst xmlns:a="http://schemas.openxmlformats.org/drawingml/2006/main">
              <a:ext uri="{FF2B5EF4-FFF2-40B4-BE49-F238E27FC236}">
                <a16:creationId xmlns:a16="http://schemas.microsoft.com/office/drawing/2014/main" id="{0EF15273-315F-4929-926C-DB10567E7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648075"/>
            <a:ext cx="34099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Shape, support and assembly fit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6" name="图片 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28b30176d2415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44554" y="2543175"/>
            <a:ext cx="1694166" cy="2228850"/>
          </a:xfrm>
          <a:prstGeom xmlns:a="http://schemas.openxmlformats.org/drawingml/2006/main" prst="rect">
            <a:avLst/>
          </a:prstGeom>
        </p:spPr>
      </p:pic>
      <p:sp>
        <p:nvSpPr>
          <p:cNvPr id="12" name="text-184">
            <a:extLst xmlns:a="http://schemas.openxmlformats.org/drawingml/2006/main">
              <a:ext uri="{FF2B5EF4-FFF2-40B4-BE49-F238E27FC236}">
                <a16:creationId xmlns:a16="http://schemas.microsoft.com/office/drawing/2014/main" id="{07CA6B7A-39E3-4A0D-85EE-FCA1CF4D5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2943225"/>
            <a:ext cx="3409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Structural components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185">
            <a:extLst xmlns:a="http://schemas.openxmlformats.org/drawingml/2006/main">
              <a:ext uri="{FF2B5EF4-FFF2-40B4-BE49-F238E27FC236}">
                <a16:creationId xmlns:a16="http://schemas.microsoft.com/office/drawing/2014/main" id="{4A24DF80-B3F8-4043-8D97-1975F9A7D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3648075"/>
            <a:ext cx="34099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Holes, interfaces and edge details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9" name="图片 3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71d3643e54fd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5155156"/>
            <a:ext cx="2790825" cy="2091238"/>
          </a:xfrm>
          <a:prstGeom xmlns:a="http://schemas.openxmlformats.org/drawingml/2006/main" prst="rect">
            <a:avLst/>
          </a:prstGeom>
        </p:spPr>
      </p:pic>
      <p:sp>
        <p:nvSpPr>
          <p:cNvPr id="15" name="text-186">
            <a:extLst xmlns:a="http://schemas.openxmlformats.org/drawingml/2006/main">
              <a:ext uri="{FF2B5EF4-FFF2-40B4-BE49-F238E27FC236}">
                <a16:creationId xmlns:a16="http://schemas.microsoft.com/office/drawing/2014/main" id="{280490A1-5C96-41F8-8A06-44FFBEE4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486400"/>
            <a:ext cx="3409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Complex-shaped parts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187">
            <a:extLst xmlns:a="http://schemas.openxmlformats.org/drawingml/2006/main">
              <a:ext uri="{FF2B5EF4-FFF2-40B4-BE49-F238E27FC236}">
                <a16:creationId xmlns:a16="http://schemas.microsoft.com/office/drawing/2014/main" id="{A312C3E0-F6DB-47C2-9503-3524F9D4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6191250"/>
            <a:ext cx="34099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Recesses, thickness and demolding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2" name="图片 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0ca9916518438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96225" y="5152330"/>
            <a:ext cx="2790825" cy="2096890"/>
          </a:xfrm>
          <a:prstGeom xmlns:a="http://schemas.openxmlformats.org/drawingml/2006/main" prst="rect">
            <a:avLst/>
          </a:prstGeom>
        </p:spPr>
      </p:pic>
      <p:sp>
        <p:nvSpPr>
          <p:cNvPr id="18" name="text-188">
            <a:extLst xmlns:a="http://schemas.openxmlformats.org/drawingml/2006/main">
              <a:ext uri="{FF2B5EF4-FFF2-40B4-BE49-F238E27FC236}">
                <a16:creationId xmlns:a16="http://schemas.microsoft.com/office/drawing/2014/main" id="{2BCB0C0D-6C4F-4E8F-A8A0-204DBC22D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5486400"/>
            <a:ext cx="3409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38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838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Functional molded products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189">
            <a:extLst xmlns:a="http://schemas.openxmlformats.org/drawingml/2006/main">
              <a:ext uri="{FF2B5EF4-FFF2-40B4-BE49-F238E27FC236}">
                <a16:creationId xmlns:a16="http://schemas.microsoft.com/office/drawing/2014/main" id="{FA3C227B-82AF-4C51-A4F7-A7805531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191250"/>
            <a:ext cx="34099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Load points and service conditions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text-190">
            <a:extLst xmlns:a="http://schemas.openxmlformats.org/drawingml/2006/main">
              <a:ext uri="{FF2B5EF4-FFF2-40B4-BE49-F238E27FC236}">
                <a16:creationId xmlns:a16="http://schemas.microsoft.com/office/drawing/2014/main" id="{DF0E156D-5C1D-4E0C-9A05-6C0BC4ABC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Images show example products. Confirm safety, flame resistance and other special requirements against the selected material and applicable tests.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2334496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0" name="图片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5b2b052efd4ca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91">
            <a:extLst xmlns:a="http://schemas.openxmlformats.org/drawingml/2006/main">
              <a:ext uri="{FF2B5EF4-FFF2-40B4-BE49-F238E27FC236}">
                <a16:creationId xmlns:a16="http://schemas.microsoft.com/office/drawing/2014/main" id="{482461ED-6CBF-490E-864E-34D12EA6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Drawing review through production launch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92">
            <a:extLst xmlns:a="http://schemas.openxmlformats.org/drawingml/2006/main">
              <a:ext uri="{FF2B5EF4-FFF2-40B4-BE49-F238E27FC236}">
                <a16:creationId xmlns:a16="http://schemas.microsoft.com/office/drawing/2014/main" id="{FE47A33F-9392-414F-B7F7-763D0D166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PROJECT DEVELOPMENT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93">
            <a:extLst xmlns:a="http://schemas.openxmlformats.org/drawingml/2006/main">
              <a:ext uri="{FF2B5EF4-FFF2-40B4-BE49-F238E27FC236}">
                <a16:creationId xmlns:a16="http://schemas.microsoft.com/office/drawing/2014/main" id="{04971C13-95EE-490D-A109-42B34A9E4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94">
            <a:extLst xmlns:a="http://schemas.openxmlformats.org/drawingml/2006/main">
              <a:ext uri="{FF2B5EF4-FFF2-40B4-BE49-F238E27FC236}">
                <a16:creationId xmlns:a16="http://schemas.microsoft.com/office/drawing/2014/main" id="{84849A3A-C13F-436B-AC03-0748C47C2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95">
            <a:extLst xmlns:a="http://schemas.openxmlformats.org/drawingml/2006/main">
              <a:ext uri="{FF2B5EF4-FFF2-40B4-BE49-F238E27FC236}">
                <a16:creationId xmlns:a16="http://schemas.microsoft.com/office/drawing/2014/main" id="{A24745B0-548A-4B1B-A30D-B0B1B8788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96">
            <a:extLst xmlns:a="http://schemas.openxmlformats.org/drawingml/2006/main">
              <a:ext uri="{FF2B5EF4-FFF2-40B4-BE49-F238E27FC236}">
                <a16:creationId xmlns:a16="http://schemas.microsoft.com/office/drawing/2014/main" id="{E4220358-9314-4A9A-9C10-AA57D9564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Tooling and foam manufacturing teams work to the same drawing revision, samples and acceptance criteria.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C7ECA564-A5C3-41DE-B327-BC7EB6E6A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95575"/>
            <a:ext cx="2552700" cy="1752600"/>
          </a:xfrm>
          <a:prstGeom xmlns:a="http://schemas.openxmlformats.org/drawingml/2006/main" prst="roundRect">
            <a:avLst>
              <a:gd name="adj" fmla="val 489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197">
            <a:extLst xmlns:a="http://schemas.openxmlformats.org/drawingml/2006/main">
              <a:ext uri="{FF2B5EF4-FFF2-40B4-BE49-F238E27FC236}">
                <a16:creationId xmlns:a16="http://schemas.microsoft.com/office/drawing/2014/main" id="{833F9198-B75D-4ACC-8093-C3C76F7B2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76550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Requirements review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98">
            <a:extLst xmlns:a="http://schemas.openxmlformats.org/drawingml/2006/main">
              <a:ext uri="{FF2B5EF4-FFF2-40B4-BE49-F238E27FC236}">
                <a16:creationId xmlns:a16="http://schemas.microsoft.com/office/drawing/2014/main" id="{8B34CEFA-BB83-4B21-8A86-597D225A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343275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Application and quantity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Drawings and key requirements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6F596364-BAAE-4000-80F4-DB044BDE9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695575"/>
            <a:ext cx="2552700" cy="1752600"/>
          </a:xfrm>
          <a:prstGeom xmlns:a="http://schemas.openxmlformats.org/drawingml/2006/main" prst="roundRect">
            <a:avLst>
              <a:gd name="adj" fmla="val 489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199">
            <a:extLst xmlns:a="http://schemas.openxmlformats.org/drawingml/2006/main">
              <a:ext uri="{FF2B5EF4-FFF2-40B4-BE49-F238E27FC236}">
                <a16:creationId xmlns:a16="http://schemas.microsoft.com/office/drawing/2014/main" id="{4635806E-8F20-44C6-A317-9B006E132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876550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Design &amp; tooling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00">
            <a:extLst xmlns:a="http://schemas.openxmlformats.org/drawingml/2006/main">
              <a:ext uri="{FF2B5EF4-FFF2-40B4-BE49-F238E27FC236}">
                <a16:creationId xmlns:a16="http://schemas.microsoft.com/office/drawing/2014/main" id="{D0DC41F3-AACC-430C-8942-8E2FF627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3343275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Material and structure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Mold and machining plan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2EE119AE-A7F6-46CE-ADB7-8520A37DA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695575"/>
            <a:ext cx="2552700" cy="1752600"/>
          </a:xfrm>
          <a:prstGeom xmlns:a="http://schemas.openxmlformats.org/drawingml/2006/main" prst="roundRect">
            <a:avLst>
              <a:gd name="adj" fmla="val 4891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15" name="text-201">
            <a:extLst xmlns:a="http://schemas.openxmlformats.org/drawingml/2006/main">
              <a:ext uri="{FF2B5EF4-FFF2-40B4-BE49-F238E27FC236}">
                <a16:creationId xmlns:a16="http://schemas.microsoft.com/office/drawing/2014/main" id="{B3CF9BCB-29E6-437B-918B-12E40E84E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76550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Trials &amp; adjustments</a:t>
            </a:r>
            <a:endParaRPr sz="21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202">
            <a:extLst xmlns:a="http://schemas.openxmlformats.org/drawingml/2006/main">
              <a:ext uri="{FF2B5EF4-FFF2-40B4-BE49-F238E27FC236}">
                <a16:creationId xmlns:a16="http://schemas.microsoft.com/office/drawing/2014/main" id="{23F0CA17-46C3-4133-8FBF-B88AB550D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343275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Process trials</a:t>
            </a:r>
            <a:endParaRPr sz="180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8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Dimensions and appearance</a:t>
            </a:r>
            <a:endParaRPr sz="180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B919ACC6-CBE5-4342-9280-BF215BEB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695575"/>
            <a:ext cx="2552700" cy="1752600"/>
          </a:xfrm>
          <a:prstGeom xmlns:a="http://schemas.openxmlformats.org/drawingml/2006/main" prst="roundRect">
            <a:avLst>
              <a:gd name="adj" fmla="val 489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203">
            <a:extLst xmlns:a="http://schemas.openxmlformats.org/drawingml/2006/main">
              <a:ext uri="{FF2B5EF4-FFF2-40B4-BE49-F238E27FC236}">
                <a16:creationId xmlns:a16="http://schemas.microsoft.com/office/drawing/2014/main" id="{7D138463-8842-411B-8C02-C45F29AB6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876550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Sample approval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204">
            <a:extLst xmlns:a="http://schemas.openxmlformats.org/drawingml/2006/main">
              <a:ext uri="{FF2B5EF4-FFF2-40B4-BE49-F238E27FC236}">
                <a16:creationId xmlns:a16="http://schemas.microsoft.com/office/drawing/2014/main" id="{75EA6CF5-EFD3-4501-AFF4-1C63E0642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343275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Samples and measurements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Customer acceptance feedback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71425BBE-B1D1-47E1-BD36-1D4CF3CA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0" y="2695575"/>
            <a:ext cx="2552700" cy="1752600"/>
          </a:xfrm>
          <a:prstGeom xmlns:a="http://schemas.openxmlformats.org/drawingml/2006/main" prst="roundRect">
            <a:avLst>
              <a:gd name="adj" fmla="val 489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1" name="text-205">
            <a:extLst xmlns:a="http://schemas.openxmlformats.org/drawingml/2006/main">
              <a:ext uri="{FF2B5EF4-FFF2-40B4-BE49-F238E27FC236}">
                <a16:creationId xmlns:a16="http://schemas.microsoft.com/office/drawing/2014/main" id="{6D84D8D0-17DC-4AF8-9298-F765CA7BF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34850" y="2876550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88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Production launch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206">
            <a:extLst xmlns:a="http://schemas.openxmlformats.org/drawingml/2006/main">
              <a:ext uri="{FF2B5EF4-FFF2-40B4-BE49-F238E27FC236}">
                <a16:creationId xmlns:a16="http://schemas.microsoft.com/office/drawing/2014/main" id="{D0E6507E-82E0-435A-AD3E-8A139114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75" y="3343275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Process and inspection documents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Scheduling and delivery plans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62" name="直接箭头连接符 53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276600" y="3571875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63" name="直接箭头连接符 54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6096000" y="3571875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64" name="直接箭头连接符 55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8915400" y="3571875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65" name="直接箭头连接符 56"/>
          <p:cNvCxnSpPr>
            <a:stCxn xmlns:a="http://schemas.openxmlformats.org/drawingml/2006/main" id="17" idx="3"/>
            <a:endCxn xmlns:a="http://schemas.openxmlformats.org/drawingml/2006/main" id="20" idx="1"/>
          </p:cNvCxnSpPr>
          <p:nvPr/>
        </p:nvCxnSpPr>
        <p:spPr>
          <a:xfrm xmlns:a="http://schemas.openxmlformats.org/drawingml/2006/main">
            <a:off x="11734800" y="3571875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7" name="text-207">
            <a:extLst xmlns:a="http://schemas.openxmlformats.org/drawingml/2006/main">
              <a:ext uri="{FF2B5EF4-FFF2-40B4-BE49-F238E27FC236}">
                <a16:creationId xmlns:a16="http://schemas.microsoft.com/office/drawing/2014/main" id="{A64A7994-5292-42CC-AECC-1D9EFFE6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276850"/>
            <a:ext cx="66579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Technical deliverables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-208">
            <a:extLst xmlns:a="http://schemas.openxmlformats.org/drawingml/2006/main">
              <a:ext uri="{FF2B5EF4-FFF2-40B4-BE49-F238E27FC236}">
                <a16:creationId xmlns:a16="http://schemas.microsoft.com/office/drawing/2014/main" id="{9C4F187C-E012-49E1-9E35-8E824C93C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829300"/>
            <a:ext cx="66579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Confirm drawings, mold revisions, samples and inspection items. Propose adjustments and obtain approval for design or process constraints.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text-209">
            <a:extLst xmlns:a="http://schemas.openxmlformats.org/drawingml/2006/main">
              <a:ext uri="{FF2B5EF4-FFF2-40B4-BE49-F238E27FC236}">
                <a16:creationId xmlns:a16="http://schemas.microsoft.com/office/drawing/2014/main" id="{9F49B9F6-37B6-4480-A3D5-912ADA25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5276850"/>
            <a:ext cx="6619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Project control points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text-210">
            <a:extLst xmlns:a="http://schemas.openxmlformats.org/drawingml/2006/main">
              <a:ext uri="{FF2B5EF4-FFF2-40B4-BE49-F238E27FC236}">
                <a16:creationId xmlns:a16="http://schemas.microsoft.com/office/drawing/2014/main" id="{B78D89F7-12BC-4ED8-9708-1A9E08CF2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5829300"/>
            <a:ext cx="6619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Share changes promptly with engineering, production and quality. Confirm volume supply conditions and lead times after sample approval.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text-211">
            <a:extLst xmlns:a="http://schemas.openxmlformats.org/drawingml/2006/main">
              <a:ext uri="{FF2B5EF4-FFF2-40B4-BE49-F238E27FC236}">
                <a16:creationId xmlns:a16="http://schemas.microsoft.com/office/drawing/2014/main" id="{DE935A05-E457-4589-8435-8E46B2B0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Development framework: both parties agree on the schedule, acceptance milestones and documentation scope.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1350622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图片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05a471cbed4f8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212">
            <a:extLst xmlns:a="http://schemas.openxmlformats.org/drawingml/2006/main">
              <a:ext uri="{FF2B5EF4-FFF2-40B4-BE49-F238E27FC236}">
                <a16:creationId xmlns:a16="http://schemas.microsoft.com/office/drawing/2014/main" id="{B19CBA0A-144F-4C3F-BEF5-F91D5040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Mold design and manufacturability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13">
            <a:extLst xmlns:a="http://schemas.openxmlformats.org/drawingml/2006/main">
              <a:ext uri="{FF2B5EF4-FFF2-40B4-BE49-F238E27FC236}">
                <a16:creationId xmlns:a16="http://schemas.microsoft.com/office/drawing/2014/main" id="{35E5CE74-F60B-4F9E-93C2-EB9579C3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TOOLING &amp; DESIGN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214">
            <a:extLst xmlns:a="http://schemas.openxmlformats.org/drawingml/2006/main">
              <a:ext uri="{FF2B5EF4-FFF2-40B4-BE49-F238E27FC236}">
                <a16:creationId xmlns:a16="http://schemas.microsoft.com/office/drawing/2014/main" id="{A8688C4F-30C0-4A23-BCE8-4FDBA7764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215">
            <a:extLst xmlns:a="http://schemas.openxmlformats.org/drawingml/2006/main">
              <a:ext uri="{FF2B5EF4-FFF2-40B4-BE49-F238E27FC236}">
                <a16:creationId xmlns:a16="http://schemas.microsoft.com/office/drawing/2014/main" id="{AE85E834-B460-48BD-8717-3306F1072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216">
            <a:extLst xmlns:a="http://schemas.openxmlformats.org/drawingml/2006/main">
              <a:ext uri="{FF2B5EF4-FFF2-40B4-BE49-F238E27FC236}">
                <a16:creationId xmlns:a16="http://schemas.microsoft.com/office/drawing/2014/main" id="{5473F962-1B23-4A5B-8843-D7631BDBA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15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217">
            <a:extLst xmlns:a="http://schemas.openxmlformats.org/drawingml/2006/main">
              <a:ext uri="{FF2B5EF4-FFF2-40B4-BE49-F238E27FC236}">
                <a16:creationId xmlns:a16="http://schemas.microsoft.com/office/drawing/2014/main" id="{97648FF8-D611-442D-8AEF-6AD8A3ED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Foam part dimensions, appearance and process stability depend on the product design, mold layout and molding process working together.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3" name="图片 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466c4cff79499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723" y="2609850"/>
            <a:ext cx="4313630" cy="3238500"/>
          </a:xfrm>
          <a:prstGeom xmlns:a="http://schemas.openxmlformats.org/drawingml/2006/main" prst="rect">
            <a:avLst/>
          </a:prstGeom>
        </p:spPr>
      </p:pic>
      <p:sp>
        <p:nvSpPr>
          <p:cNvPr id="9" name="text-218">
            <a:extLst xmlns:a="http://schemas.openxmlformats.org/drawingml/2006/main">
              <a:ext uri="{FF2B5EF4-FFF2-40B4-BE49-F238E27FC236}">
                <a16:creationId xmlns:a16="http://schemas.microsoft.com/office/drawing/2014/main" id="{761361C1-51F9-4122-B845-1DEDD31A3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96000"/>
            <a:ext cx="489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38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Aluminum alloy molds and CNC machining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219">
            <a:extLst xmlns:a="http://schemas.openxmlformats.org/drawingml/2006/main">
              <a:ext uri="{FF2B5EF4-FFF2-40B4-BE49-F238E27FC236}">
                <a16:creationId xmlns:a16="http://schemas.microsoft.com/office/drawing/2014/main" id="{D3E84846-0FAC-4418-A1EA-1323E794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753225"/>
            <a:ext cx="48482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Assess the mold concept against product drawings. Use mold trials to confirm actual manufacturing conditions.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220">
            <a:extLst xmlns:a="http://schemas.openxmlformats.org/drawingml/2006/main">
              <a:ext uri="{FF2B5EF4-FFF2-40B4-BE49-F238E27FC236}">
                <a16:creationId xmlns:a16="http://schemas.microsoft.com/office/drawing/2014/main" id="{1A50DA89-82BF-4241-966E-269E0DE26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571750"/>
            <a:ext cx="8286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28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221">
            <a:extLst xmlns:a="http://schemas.openxmlformats.org/drawingml/2006/main">
              <a:ext uri="{FF2B5EF4-FFF2-40B4-BE49-F238E27FC236}">
                <a16:creationId xmlns:a16="http://schemas.microsoft.com/office/drawing/2014/main" id="{0539AA2C-EC74-4045-BBAE-DF327E525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2590800"/>
            <a:ext cx="73056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Wall thickness and local features</a:t>
            </a:r>
            <a:endParaRPr sz="22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22">
            <a:extLst xmlns:a="http://schemas.openxmlformats.org/drawingml/2006/main">
              <a:ext uri="{FF2B5EF4-FFF2-40B4-BE49-F238E27FC236}">
                <a16:creationId xmlns:a16="http://schemas.microsoft.com/office/drawing/2014/main" id="{A54C650B-F7D9-4AA1-9176-D8E6E1C9D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3105150"/>
            <a:ext cx="73056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Assess thin walls, deep cavities and corners against bead size.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223">
            <a:extLst xmlns:a="http://schemas.openxmlformats.org/drawingml/2006/main">
              <a:ext uri="{FF2B5EF4-FFF2-40B4-BE49-F238E27FC236}">
                <a16:creationId xmlns:a16="http://schemas.microsoft.com/office/drawing/2014/main" id="{96C32381-346F-43BD-B4B0-7B320B8B2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838575"/>
            <a:ext cx="8286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28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224">
            <a:extLst xmlns:a="http://schemas.openxmlformats.org/drawingml/2006/main">
              <a:ext uri="{FF2B5EF4-FFF2-40B4-BE49-F238E27FC236}">
                <a16:creationId xmlns:a16="http://schemas.microsoft.com/office/drawing/2014/main" id="{67968B09-1BF5-407D-8080-BAB79CDBB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3857625"/>
            <a:ext cx="73056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Filling and venting layout</a:t>
            </a:r>
            <a:endParaRPr sz="22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225">
            <a:extLst xmlns:a="http://schemas.openxmlformats.org/drawingml/2006/main">
              <a:ext uri="{FF2B5EF4-FFF2-40B4-BE49-F238E27FC236}">
                <a16:creationId xmlns:a16="http://schemas.microsoft.com/office/drawing/2014/main" id="{555BC89D-1E23-4DCE-998B-96D1D9842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4371975"/>
            <a:ext cx="73056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Consider filling paths, steam flow, venting and visible surfaces.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226">
            <a:extLst xmlns:a="http://schemas.openxmlformats.org/drawingml/2006/main">
              <a:ext uri="{FF2B5EF4-FFF2-40B4-BE49-F238E27FC236}">
                <a16:creationId xmlns:a16="http://schemas.microsoft.com/office/drawing/2014/main" id="{25915079-6E89-4A24-8A01-29564A2D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5105400"/>
            <a:ext cx="8286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28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text-227">
            <a:extLst xmlns:a="http://schemas.openxmlformats.org/drawingml/2006/main">
              <a:ext uri="{FF2B5EF4-FFF2-40B4-BE49-F238E27FC236}">
                <a16:creationId xmlns:a16="http://schemas.microsoft.com/office/drawing/2014/main" id="{413D3E7F-6EBD-418D-847B-ED589BF2B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5124450"/>
            <a:ext cx="73056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Parting and demolding</a:t>
            </a:r>
            <a:endParaRPr sz="22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228">
            <a:extLst xmlns:a="http://schemas.openxmlformats.org/drawingml/2006/main">
              <a:ext uri="{FF2B5EF4-FFF2-40B4-BE49-F238E27FC236}">
                <a16:creationId xmlns:a16="http://schemas.microsoft.com/office/drawing/2014/main" id="{49A2F1D6-32B6-4FB4-9E0B-B2422ADFE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5638800"/>
            <a:ext cx="73056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Assess parting surfaces, demolding direction and ejector positions.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text-229">
            <a:extLst xmlns:a="http://schemas.openxmlformats.org/drawingml/2006/main">
              <a:ext uri="{FF2B5EF4-FFF2-40B4-BE49-F238E27FC236}">
                <a16:creationId xmlns:a16="http://schemas.microsoft.com/office/drawing/2014/main" id="{314B9314-20F8-4C92-AFB4-46F08EFBE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6372225"/>
            <a:ext cx="8286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28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-230">
            <a:extLst xmlns:a="http://schemas.openxmlformats.org/drawingml/2006/main">
              <a:ext uri="{FF2B5EF4-FFF2-40B4-BE49-F238E27FC236}">
                <a16:creationId xmlns:a16="http://schemas.microsoft.com/office/drawing/2014/main" id="{F6EF7377-A25C-4E92-BD9C-57B0D87AF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6391275"/>
            <a:ext cx="73056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Shrinkage and dimensional acceptance</a:t>
            </a:r>
            <a:endParaRPr sz="22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231">
            <a:extLst xmlns:a="http://schemas.openxmlformats.org/drawingml/2006/main">
              <a:ext uri="{FF2B5EF4-FFF2-40B4-BE49-F238E27FC236}">
                <a16:creationId xmlns:a16="http://schemas.microsoft.com/office/drawing/2014/main" id="{086A3356-0D3A-4C19-A4BF-0ED2FC872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6905625"/>
            <a:ext cx="73056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Validate shrinkage and tolerances for the material, design and actual process.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text-232">
            <a:extLst xmlns:a="http://schemas.openxmlformats.org/drawingml/2006/main">
              <a:ext uri="{FF2B5EF4-FFF2-40B4-BE49-F238E27FC236}">
                <a16:creationId xmlns:a16="http://schemas.microsoft.com/office/drawing/2014/main" id="{5EB29E90-CA2B-4788-BB72-B38DF66CB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Industry design reference: JSP Basic Design Guide. Product validation determines specific tolerances and mold parameters.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3498707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图片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9cfb2751af48e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233">
            <a:extLst xmlns:a="http://schemas.openxmlformats.org/drawingml/2006/main">
              <a:ext uri="{FF2B5EF4-FFF2-40B4-BE49-F238E27FC236}">
                <a16:creationId xmlns:a16="http://schemas.microsoft.com/office/drawing/2014/main" id="{3E3D621C-0E5C-46E6-86F8-6F8EEBF58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Molding equipment and production support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34">
            <a:extLst xmlns:a="http://schemas.openxmlformats.org/drawingml/2006/main">
              <a:ext uri="{FF2B5EF4-FFF2-40B4-BE49-F238E27FC236}">
                <a16:creationId xmlns:a16="http://schemas.microsoft.com/office/drawing/2014/main" id="{F2891D4A-ACEB-4EEE-A2BF-BA040684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EQUIPMENT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235">
            <a:extLst xmlns:a="http://schemas.openxmlformats.org/drawingml/2006/main">
              <a:ext uri="{FF2B5EF4-FFF2-40B4-BE49-F238E27FC236}">
                <a16:creationId xmlns:a16="http://schemas.microsoft.com/office/drawing/2014/main" id="{D4B90ED9-F3E4-4DD1-9296-D28935EA2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236">
            <a:extLst xmlns:a="http://schemas.openxmlformats.org/drawingml/2006/main">
              <a:ext uri="{FF2B5EF4-FFF2-40B4-BE49-F238E27FC236}">
                <a16:creationId xmlns:a16="http://schemas.microsoft.com/office/drawing/2014/main" id="{E028AA06-31F3-46A7-837F-6B9B4E8C9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237">
            <a:extLst xmlns:a="http://schemas.openxmlformats.org/drawingml/2006/main">
              <a:ext uri="{FF2B5EF4-FFF2-40B4-BE49-F238E27FC236}">
                <a16:creationId xmlns:a16="http://schemas.microsoft.com/office/drawing/2014/main" id="{E2D64A3E-4F80-453C-83CB-D883C22A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3" name="图片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82b277f42e4e60"/>
          <a:srcRect xmlns:a="http://schemas.openxmlformats.org/drawingml/2006/main" l="0" t="7267" r="0" b="72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1724025"/>
            <a:ext cx="8696325" cy="5572125"/>
          </a:xfrm>
          <a:prstGeom xmlns:a="http://schemas.openxmlformats.org/drawingml/2006/main" prst="rect">
            <a:avLst/>
          </a:prstGeom>
        </p:spPr>
      </p:pic>
      <p:sp>
        <p:nvSpPr>
          <p:cNvPr id="8" name="text-238">
            <a:extLst xmlns:a="http://schemas.openxmlformats.org/drawingml/2006/main">
              <a:ext uri="{FF2B5EF4-FFF2-40B4-BE49-F238E27FC236}">
                <a16:creationId xmlns:a16="http://schemas.microsoft.com/office/drawing/2014/main" id="{6B78F470-FCFD-4CCA-BF19-2C6C15588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1809750"/>
            <a:ext cx="4495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59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59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59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239">
            <a:extLst xmlns:a="http://schemas.openxmlformats.org/drawingml/2006/main">
              <a:ext uri="{FF2B5EF4-FFF2-40B4-BE49-F238E27FC236}">
                <a16:creationId xmlns:a16="http://schemas.microsoft.com/office/drawing/2014/main" id="{7B9133C7-327E-42E5-A386-C9322130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2924175"/>
            <a:ext cx="4410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4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4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Molding machines</a:t>
            </a:r>
            <a:endParaRPr sz="24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240">
            <a:extLst xmlns:a="http://schemas.openxmlformats.org/drawingml/2006/main">
              <a:ext uri="{FF2B5EF4-FFF2-40B4-BE49-F238E27FC236}">
                <a16:creationId xmlns:a16="http://schemas.microsoft.com/office/drawing/2014/main" id="{21C87750-7D0E-4F3E-BC21-DE60E7A9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943350"/>
            <a:ext cx="44672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Machine and mold compatibility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241">
            <a:extLst xmlns:a="http://schemas.openxmlformats.org/drawingml/2006/main">
              <a:ext uri="{FF2B5EF4-FFF2-40B4-BE49-F238E27FC236}">
                <a16:creationId xmlns:a16="http://schemas.microsoft.com/office/drawing/2014/main" id="{654E5059-B274-4FBB-BD42-397E0EAE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495800"/>
            <a:ext cx="44672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Assign machines according to product geometry, mold dimensions and process requirements.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242">
            <a:extLst xmlns:a="http://schemas.openxmlformats.org/drawingml/2006/main">
              <a:ext uri="{FF2B5EF4-FFF2-40B4-BE49-F238E27FC236}">
                <a16:creationId xmlns:a16="http://schemas.microsoft.com/office/drawing/2014/main" id="{852994B2-3025-4AC8-A9A2-F375D8765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5829300"/>
            <a:ext cx="44672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Production preparation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43">
            <a:extLst xmlns:a="http://schemas.openxmlformats.org/drawingml/2006/main">
              <a:ext uri="{FF2B5EF4-FFF2-40B4-BE49-F238E27FC236}">
                <a16:creationId xmlns:a16="http://schemas.microsoft.com/office/drawing/2014/main" id="{D90A80A6-00B2-4C03-B912-CB6B55937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6381750"/>
            <a:ext cx="44672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Check materials and molds against the work order. Confirm machine condition and work instructions.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244">
            <a:extLst xmlns:a="http://schemas.openxmlformats.org/drawingml/2006/main">
              <a:ext uri="{FF2B5EF4-FFF2-40B4-BE49-F238E27FC236}">
                <a16:creationId xmlns:a16="http://schemas.microsoft.com/office/drawing/2014/main" id="{19784E5D-DAB4-441B-8198-489549BCE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Guangxi Xiangfeng production site. Output per shift and cycle time depend on the product, mold cavities and processing conditions.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5530374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7" name="图片 5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cea2efa6f74ca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245">
            <a:extLst xmlns:a="http://schemas.openxmlformats.org/drawingml/2006/main">
              <a:ext uri="{FF2B5EF4-FFF2-40B4-BE49-F238E27FC236}">
                <a16:creationId xmlns:a16="http://schemas.microsoft.com/office/drawing/2014/main" id="{7F327746-C4CD-4082-A565-F74A0E24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Production process overview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46">
            <a:extLst xmlns:a="http://schemas.openxmlformats.org/drawingml/2006/main">
              <a:ext uri="{FF2B5EF4-FFF2-40B4-BE49-F238E27FC236}">
                <a16:creationId xmlns:a16="http://schemas.microsoft.com/office/drawing/2014/main" id="{E5F39957-40CF-4F7A-B876-D1B6E1BEC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PRODUCTION FLOW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247">
            <a:extLst xmlns:a="http://schemas.openxmlformats.org/drawingml/2006/main">
              <a:ext uri="{FF2B5EF4-FFF2-40B4-BE49-F238E27FC236}">
                <a16:creationId xmlns:a16="http://schemas.microsoft.com/office/drawing/2014/main" id="{A5585705-62E9-4E3C-BF9F-E7BAAE1C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248">
            <a:extLst xmlns:a="http://schemas.openxmlformats.org/drawingml/2006/main">
              <a:ext uri="{FF2B5EF4-FFF2-40B4-BE49-F238E27FC236}">
                <a16:creationId xmlns:a16="http://schemas.microsoft.com/office/drawing/2014/main" id="{15BC76BF-CB40-4A94-B3CC-C9883BB2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249">
            <a:extLst xmlns:a="http://schemas.openxmlformats.org/drawingml/2006/main">
              <a:ext uri="{FF2B5EF4-FFF2-40B4-BE49-F238E27FC236}">
                <a16:creationId xmlns:a16="http://schemas.microsoft.com/office/drawing/2014/main" id="{B61D9C07-4A76-4A74-955B-B50E25B56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17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250">
            <a:extLst xmlns:a="http://schemas.openxmlformats.org/drawingml/2006/main">
              <a:ext uri="{FF2B5EF4-FFF2-40B4-BE49-F238E27FC236}">
                <a16:creationId xmlns:a16="http://schemas.microsoft.com/office/drawing/2014/main" id="{3691CC00-4E88-4052-A532-83D240CB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This reference route uses purchased expanded beads and connects material preparation, first-article approval and volume production release.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0B1AD72-DC87-499F-BEEA-4E766B2AE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4317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251">
            <a:extLst xmlns:a="http://schemas.openxmlformats.org/drawingml/2006/main">
              <a:ext uri="{FF2B5EF4-FFF2-40B4-BE49-F238E27FC236}">
                <a16:creationId xmlns:a16="http://schemas.microsoft.com/office/drawing/2014/main" id="{565CB190-5401-4C72-BBD4-CED03CB9E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2415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Drawings &amp; material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252">
            <a:extLst xmlns:a="http://schemas.openxmlformats.org/drawingml/2006/main">
              <a:ext uri="{FF2B5EF4-FFF2-40B4-BE49-F238E27FC236}">
                <a16:creationId xmlns:a16="http://schemas.microsoft.com/office/drawing/2014/main" id="{BEB2D0C8-10DA-4CCA-8BA2-5A700932E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19087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Grade, specifications and acceptance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FAD79286-8419-4F3F-B4AF-2B1F242BF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54317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253">
            <a:extLst xmlns:a="http://schemas.openxmlformats.org/drawingml/2006/main">
              <a:ext uri="{FF2B5EF4-FFF2-40B4-BE49-F238E27FC236}">
                <a16:creationId xmlns:a16="http://schemas.microsoft.com/office/drawing/2014/main" id="{67D46262-9475-4628-B5B7-DE9280FB2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72415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IQC &amp; storage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54">
            <a:extLst xmlns:a="http://schemas.openxmlformats.org/drawingml/2006/main">
              <a:ext uri="{FF2B5EF4-FFF2-40B4-BE49-F238E27FC236}">
                <a16:creationId xmlns:a16="http://schemas.microsoft.com/office/drawing/2014/main" id="{C2797535-BB6A-4574-9A18-EFEF2B16A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19087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Lot, appearance and documents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724E245-6FF9-420E-8466-207E9932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54317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255">
            <a:extLst xmlns:a="http://schemas.openxmlformats.org/drawingml/2006/main">
              <a:ext uri="{FF2B5EF4-FFF2-40B4-BE49-F238E27FC236}">
                <a16:creationId xmlns:a16="http://schemas.microsoft.com/office/drawing/2014/main" id="{C804F319-B581-42FF-ADEF-B31AE9382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72415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88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Material &amp; mold setup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256">
            <a:extLst xmlns:a="http://schemas.openxmlformats.org/drawingml/2006/main">
              <a:ext uri="{FF2B5EF4-FFF2-40B4-BE49-F238E27FC236}">
                <a16:creationId xmlns:a16="http://schemas.microsoft.com/office/drawing/2014/main" id="{C084ECBF-8EC8-4F46-A6A8-13006D329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319087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Work order, mold and machine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A4F4A695-1181-488B-8EEB-F093E19A2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375" y="254317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257">
            <a:extLst xmlns:a="http://schemas.openxmlformats.org/drawingml/2006/main">
              <a:ext uri="{FF2B5EF4-FFF2-40B4-BE49-F238E27FC236}">
                <a16:creationId xmlns:a16="http://schemas.microsoft.com/office/drawing/2014/main" id="{D83BABBA-E37F-4E4B-B4F4-E4BE161A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15725" y="272415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Pretreatment if needed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258">
            <a:extLst xmlns:a="http://schemas.openxmlformats.org/drawingml/2006/main">
              <a:ext uri="{FF2B5EF4-FFF2-40B4-BE49-F238E27FC236}">
                <a16:creationId xmlns:a16="http://schemas.microsoft.com/office/drawing/2014/main" id="{5A95D351-BC1D-4038-B5E2-E4682AB53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319087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By grade and filling method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E4A7B28F-8083-4300-BCB6-25B9C29E6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375" y="4133850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21" name="text-259">
            <a:extLst xmlns:a="http://schemas.openxmlformats.org/drawingml/2006/main">
              <a:ext uri="{FF2B5EF4-FFF2-40B4-BE49-F238E27FC236}">
                <a16:creationId xmlns:a16="http://schemas.microsoft.com/office/drawing/2014/main" id="{AF57826F-4D94-4D32-B71C-B22E7358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15725" y="43148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Mold trial &amp; first article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260">
            <a:extLst xmlns:a="http://schemas.openxmlformats.org/drawingml/2006/main">
              <a:ext uri="{FF2B5EF4-FFF2-40B4-BE49-F238E27FC236}">
                <a16:creationId xmlns:a16="http://schemas.microsoft.com/office/drawing/2014/main" id="{BB2AE0C6-CF19-45D9-87DD-E9840A482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4781550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Trial run and critical checks</a:t>
            </a:r>
            <a:endParaRPr sz="165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1823D727-667A-4754-83AC-C9ADDCCD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133850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327C75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24" name="text-261">
            <a:extLst xmlns:a="http://schemas.openxmlformats.org/drawingml/2006/main">
              <a:ext uri="{FF2B5EF4-FFF2-40B4-BE49-F238E27FC236}">
                <a16:creationId xmlns:a16="http://schemas.microsoft.com/office/drawing/2014/main" id="{CB4978AA-40A3-45EB-A6C0-0A5CE195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148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First-article release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262">
            <a:extLst xmlns:a="http://schemas.openxmlformats.org/drawingml/2006/main">
              <a:ext uri="{FF2B5EF4-FFF2-40B4-BE49-F238E27FC236}">
                <a16:creationId xmlns:a16="http://schemas.microsoft.com/office/drawing/2014/main" id="{6A35B6D1-B108-45A8-9440-9083FDBA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4781550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Approval before volume production</a:t>
            </a:r>
            <a:endParaRPr sz="165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80DD92AC-56FE-4565-9EC2-EF8694582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4133850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27" name="text-263">
            <a:extLst xmlns:a="http://schemas.openxmlformats.org/drawingml/2006/main">
              <a:ext uri="{FF2B5EF4-FFF2-40B4-BE49-F238E27FC236}">
                <a16:creationId xmlns:a16="http://schemas.microsoft.com/office/drawing/2014/main" id="{40C388CA-DA40-4854-B63E-6EED5DFF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3148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Molding cycle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-264">
            <a:extLst xmlns:a="http://schemas.openxmlformats.org/drawingml/2006/main">
              <a:ext uri="{FF2B5EF4-FFF2-40B4-BE49-F238E27FC236}">
                <a16:creationId xmlns:a16="http://schemas.microsoft.com/office/drawing/2014/main" id="{C9A4AB69-AA80-4843-8BBE-BF3732FD7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781550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Filling, steam fusion and other steps</a:t>
            </a:r>
            <a:endParaRPr sz="165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D3AA8A4C-BCD2-43DF-8F88-E5F15FB7F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30" name="text-265">
            <a:extLst xmlns:a="http://schemas.openxmlformats.org/drawingml/2006/main">
              <a:ext uri="{FF2B5EF4-FFF2-40B4-BE49-F238E27FC236}">
                <a16:creationId xmlns:a16="http://schemas.microsoft.com/office/drawing/2014/main" id="{859FD1FC-D011-4DA2-9481-87D9D182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148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Cooling &amp; demolding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text-266">
            <a:extLst xmlns:a="http://schemas.openxmlformats.org/drawingml/2006/main">
              <a:ext uri="{FF2B5EF4-FFF2-40B4-BE49-F238E27FC236}">
                <a16:creationId xmlns:a16="http://schemas.microsoft.com/office/drawing/2014/main" id="{15016221-A7F7-4161-AB79-D29AA169C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781550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Remove parts at the required state</a:t>
            </a:r>
            <a:endParaRPr sz="165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1DB97195-4F08-4C25-BE15-A02E697DE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2452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3" name="text-267">
            <a:extLst xmlns:a="http://schemas.openxmlformats.org/drawingml/2006/main">
              <a:ext uri="{FF2B5EF4-FFF2-40B4-BE49-F238E27FC236}">
                <a16:creationId xmlns:a16="http://schemas.microsoft.com/office/drawing/2014/main" id="{25736598-C150-48AE-BBD4-B4CA57D96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9055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Stabilization / treatment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text-268">
            <a:extLst xmlns:a="http://schemas.openxmlformats.org/drawingml/2006/main">
              <a:ext uri="{FF2B5EF4-FFF2-40B4-BE49-F238E27FC236}">
                <a16:creationId xmlns:a16="http://schemas.microsoft.com/office/drawing/2014/main" id="{78503DFC-DC10-48D1-9DBB-79A2B14A7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637222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Based on material and design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F58A90B3-103C-47C1-B94D-8DED32C95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572452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6" name="text-269">
            <a:extLst xmlns:a="http://schemas.openxmlformats.org/drawingml/2006/main">
              <a:ext uri="{FF2B5EF4-FFF2-40B4-BE49-F238E27FC236}">
                <a16:creationId xmlns:a16="http://schemas.microsoft.com/office/drawing/2014/main" id="{1B176CF4-F652-44D2-B6A9-8BA9987E1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9055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Trimming &amp; sorting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text-270">
            <a:extLst xmlns:a="http://schemas.openxmlformats.org/drawingml/2006/main">
              <a:ext uri="{FF2B5EF4-FFF2-40B4-BE49-F238E27FC236}">
                <a16:creationId xmlns:a16="http://schemas.microsoft.com/office/drawing/2014/main" id="{A83B3CC5-69A6-4DC1-8C61-3546F4EB0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637222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Appearance, model and quantity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D6F47763-EBFE-42F4-9710-8EE08324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72452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9" name="text-271">
            <a:extLst xmlns:a="http://schemas.openxmlformats.org/drawingml/2006/main">
              <a:ext uri="{FF2B5EF4-FFF2-40B4-BE49-F238E27FC236}">
                <a16:creationId xmlns:a16="http://schemas.microsoft.com/office/drawing/2014/main" id="{04CB45BD-1C21-46AA-89E5-3998898C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9055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Final check &amp; packing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-272">
            <a:extLst xmlns:a="http://schemas.openxmlformats.org/drawingml/2006/main">
              <a:ext uri="{FF2B5EF4-FFF2-40B4-BE49-F238E27FC236}">
                <a16:creationId xmlns:a16="http://schemas.microsoft.com/office/drawing/2014/main" id="{52BD4C3B-FD19-4790-B994-5AF8161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637222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Release after acceptance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圆角矩形 40">
            <a:extLst xmlns:a="http://schemas.openxmlformats.org/drawingml/2006/main">
              <a:ext uri="{FF2B5EF4-FFF2-40B4-BE49-F238E27FC236}">
                <a16:creationId xmlns:a16="http://schemas.microsoft.com/office/drawing/2014/main" id="{72E1B782-7E78-43A1-9131-04C550E3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375" y="572452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42" name="text-273">
            <a:extLst xmlns:a="http://schemas.openxmlformats.org/drawingml/2006/main">
              <a:ext uri="{FF2B5EF4-FFF2-40B4-BE49-F238E27FC236}">
                <a16:creationId xmlns:a16="http://schemas.microsoft.com/office/drawing/2014/main" id="{2E1AC02C-71E1-4596-B931-24DBA6DD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15725" y="59055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Storage &amp; dispatch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text-274">
            <a:extLst xmlns:a="http://schemas.openxmlformats.org/drawingml/2006/main">
              <a:ext uri="{FF2B5EF4-FFF2-40B4-BE49-F238E27FC236}">
                <a16:creationId xmlns:a16="http://schemas.microsoft.com/office/drawing/2014/main" id="{6B12759D-45CB-4376-8003-FBEAB5A2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37222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46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Labels, quantity and consignee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320" name="直接箭头连接符 99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829050" y="316230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21" name="直接箭头连接符 100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7381875" y="316230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22" name="直接箭头连接符 101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10934700" y="316230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23" name="直接箭头连接符 102"/>
          <p:cNvCxnSpPr>
            <a:stCxn xmlns:a="http://schemas.openxmlformats.org/drawingml/2006/main" id="17" idx="2"/>
            <a:endCxn xmlns:a="http://schemas.openxmlformats.org/drawingml/2006/main" id="20" idx="0"/>
          </p:cNvCxnSpPr>
          <p:nvPr/>
        </p:nvCxnSpPr>
        <p:spPr>
          <a:xfrm xmlns:a="http://schemas.openxmlformats.org/drawingml/2006/main">
            <a:off x="12934950" y="3781425"/>
            <a:ext cx="0" cy="352425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24" name="直接箭头连接符 103"/>
          <p:cNvCxnSpPr>
            <a:stCxn xmlns:a="http://schemas.openxmlformats.org/drawingml/2006/main" id="20" idx="1"/>
            <a:endCxn xmlns:a="http://schemas.openxmlformats.org/drawingml/2006/main" id="23" idx="3"/>
          </p:cNvCxnSpPr>
          <p:nvPr/>
        </p:nvCxnSpPr>
        <p:spPr>
          <a:xfrm xmlns:a="http://schemas.openxmlformats.org/drawingml/2006/main" flipH="1">
            <a:off x="10934700" y="4752975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25" name="直接箭头连接符 104"/>
          <p:cNvCxnSpPr>
            <a:stCxn xmlns:a="http://schemas.openxmlformats.org/drawingml/2006/main" id="23" idx="1"/>
            <a:endCxn xmlns:a="http://schemas.openxmlformats.org/drawingml/2006/main" id="26" idx="3"/>
          </p:cNvCxnSpPr>
          <p:nvPr/>
        </p:nvCxnSpPr>
        <p:spPr>
          <a:xfrm xmlns:a="http://schemas.openxmlformats.org/drawingml/2006/main" flipH="1">
            <a:off x="7381875" y="4752975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26" name="直接箭头连接符 105"/>
          <p:cNvCxnSpPr>
            <a:stCxn xmlns:a="http://schemas.openxmlformats.org/drawingml/2006/main" id="26" idx="1"/>
            <a:endCxn xmlns:a="http://schemas.openxmlformats.org/drawingml/2006/main" id="29" idx="3"/>
          </p:cNvCxnSpPr>
          <p:nvPr/>
        </p:nvCxnSpPr>
        <p:spPr>
          <a:xfrm xmlns:a="http://schemas.openxmlformats.org/drawingml/2006/main" flipH="1">
            <a:off x="3829050" y="4752975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27" name="直接箭头连接符 106"/>
          <p:cNvCxnSpPr>
            <a:stCxn xmlns:a="http://schemas.openxmlformats.org/drawingml/2006/main" id="29" idx="2"/>
            <a:endCxn xmlns:a="http://schemas.openxmlformats.org/drawingml/2006/main" id="32" idx="0"/>
          </p:cNvCxnSpPr>
          <p:nvPr/>
        </p:nvCxnSpPr>
        <p:spPr>
          <a:xfrm xmlns:a="http://schemas.openxmlformats.org/drawingml/2006/main">
            <a:off x="2276475" y="5372100"/>
            <a:ext cx="0" cy="352425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28" name="直接箭头连接符 107"/>
          <p:cNvCxnSpPr>
            <a:stCxn xmlns:a="http://schemas.openxmlformats.org/drawingml/2006/main" id="32" idx="3"/>
            <a:endCxn xmlns:a="http://schemas.openxmlformats.org/drawingml/2006/main" id="35" idx="1"/>
          </p:cNvCxnSpPr>
          <p:nvPr/>
        </p:nvCxnSpPr>
        <p:spPr>
          <a:xfrm xmlns:a="http://schemas.openxmlformats.org/drawingml/2006/main">
            <a:off x="3829050" y="634365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29" name="直接箭头连接符 108"/>
          <p:cNvCxnSpPr>
            <a:stCxn xmlns:a="http://schemas.openxmlformats.org/drawingml/2006/main" id="35" idx="3"/>
            <a:endCxn xmlns:a="http://schemas.openxmlformats.org/drawingml/2006/main" id="38" idx="1"/>
          </p:cNvCxnSpPr>
          <p:nvPr/>
        </p:nvCxnSpPr>
        <p:spPr>
          <a:xfrm xmlns:a="http://schemas.openxmlformats.org/drawingml/2006/main">
            <a:off x="7381875" y="634365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30" name="直接箭头连接符 109"/>
          <p:cNvCxnSpPr>
            <a:stCxn xmlns:a="http://schemas.openxmlformats.org/drawingml/2006/main" id="38" idx="3"/>
            <a:endCxn xmlns:a="http://schemas.openxmlformats.org/drawingml/2006/main" id="41" idx="1"/>
          </p:cNvCxnSpPr>
          <p:nvPr/>
        </p:nvCxnSpPr>
        <p:spPr>
          <a:xfrm xmlns:a="http://schemas.openxmlformats.org/drawingml/2006/main">
            <a:off x="10934700" y="634365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55" name="text-275">
            <a:extLst xmlns:a="http://schemas.openxmlformats.org/drawingml/2006/main">
              <a:ext uri="{FF2B5EF4-FFF2-40B4-BE49-F238E27FC236}">
                <a16:creationId xmlns:a16="http://schemas.microsoft.com/office/drawing/2014/main" id="{BCB04BFC-F968-464A-B820-98993BB9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19975"/>
            <a:ext cx="13716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63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1088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First-article or patrol inspection issue: stop affected work, segregate suspect products and release only after assessment, adjustment and reinspection.</a:t>
            </a:r>
            <a:endParaRPr sz="1875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text-276">
            <a:extLst xmlns:a="http://schemas.openxmlformats.org/drawingml/2006/main">
              <a:ext uri="{FF2B5EF4-FFF2-40B4-BE49-F238E27FC236}">
                <a16:creationId xmlns:a16="http://schemas.microsoft.com/office/drawing/2014/main" id="{F38593B0-D12A-4CBB-89C0-9139F92D2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Illustrative process. Pretreatment, stabilization and post-treatment are not necessary for every product. Confirm EPO processing by grade and approved instructions.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2593694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6" name="图片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dc1ef10b2a40f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277">
            <a:extLst xmlns:a="http://schemas.openxmlformats.org/drawingml/2006/main">
              <a:ext uri="{FF2B5EF4-FFF2-40B4-BE49-F238E27FC236}">
                <a16:creationId xmlns:a16="http://schemas.microsoft.com/office/drawing/2014/main" id="{B4FC0E99-0015-40F7-8A79-9FA110D58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EPP steam molding: one production cycle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78">
            <a:extLst xmlns:a="http://schemas.openxmlformats.org/drawingml/2006/main">
              <a:ext uri="{FF2B5EF4-FFF2-40B4-BE49-F238E27FC236}">
                <a16:creationId xmlns:a16="http://schemas.microsoft.com/office/drawing/2014/main" id="{EBF46A29-EA1D-4C5A-8B2A-9E4AEB20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EPP SHAPE MOULDING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279">
            <a:extLst xmlns:a="http://schemas.openxmlformats.org/drawingml/2006/main">
              <a:ext uri="{FF2B5EF4-FFF2-40B4-BE49-F238E27FC236}">
                <a16:creationId xmlns:a16="http://schemas.microsoft.com/office/drawing/2014/main" id="{71C91608-688E-4F1E-86DC-9470A2F8C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280">
            <a:extLst xmlns:a="http://schemas.openxmlformats.org/drawingml/2006/main">
              <a:ext uri="{FF2B5EF4-FFF2-40B4-BE49-F238E27FC236}">
                <a16:creationId xmlns:a16="http://schemas.microsoft.com/office/drawing/2014/main" id="{68DD61E7-59F0-4E20-8DB2-C2F85091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281">
            <a:extLst xmlns:a="http://schemas.openxmlformats.org/drawingml/2006/main">
              <a:ext uri="{FF2B5EF4-FFF2-40B4-BE49-F238E27FC236}">
                <a16:creationId xmlns:a16="http://schemas.microsoft.com/office/drawing/2014/main" id="{4F49CE3F-A2E6-4C03-A1A8-A47CDE0B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18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282">
            <a:extLst xmlns:a="http://schemas.openxmlformats.org/drawingml/2006/main">
              <a:ext uri="{FF2B5EF4-FFF2-40B4-BE49-F238E27FC236}">
                <a16:creationId xmlns:a16="http://schemas.microsoft.com/office/drawing/2014/main" id="{261B4862-88BA-464C-A479-29E7AF927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Expanded beads enter the mold cavity. Steam transfers heat to fuse them, then cooling and demolding produce the finished shape.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08715DA-3E15-4D45-A60B-5C257CCD9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3842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283">
            <a:extLst xmlns:a="http://schemas.openxmlformats.org/drawingml/2006/main">
              <a:ext uri="{FF2B5EF4-FFF2-40B4-BE49-F238E27FC236}">
                <a16:creationId xmlns:a16="http://schemas.microsoft.com/office/drawing/2014/main" id="{59E49DF3-E8D2-4940-A095-17C33B7B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1940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01  Mold preparation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284">
            <a:extLst xmlns:a="http://schemas.openxmlformats.org/drawingml/2006/main">
              <a:ext uri="{FF2B5EF4-FFF2-40B4-BE49-F238E27FC236}">
                <a16:creationId xmlns:a16="http://schemas.microsoft.com/office/drawing/2014/main" id="{A6D9A6D8-06E1-465C-83E2-FD1593FD0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28612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Check mold, filling and steam conditions.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Confirm connections, seals and settings.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B071C844-4332-4D27-9715-3465D0354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63842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285">
            <a:extLst xmlns:a="http://schemas.openxmlformats.org/drawingml/2006/main">
              <a:ext uri="{FF2B5EF4-FFF2-40B4-BE49-F238E27FC236}">
                <a16:creationId xmlns:a16="http://schemas.microsoft.com/office/drawing/2014/main" id="{E5ACE979-4584-4454-90A6-1DB10B16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81940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02  Bead filling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86">
            <a:extLst xmlns:a="http://schemas.openxmlformats.org/drawingml/2006/main">
              <a:ext uri="{FF2B5EF4-FFF2-40B4-BE49-F238E27FC236}">
                <a16:creationId xmlns:a16="http://schemas.microsoft.com/office/drawing/2014/main" id="{4424AE3C-EA03-48B5-9B41-97398389B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6425" y="328612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Fill the cavity with expanded beads.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Use crack-gap or pressure filling as specified.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E612F073-8113-4E4F-B3CF-8E7C5BEB0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3200" y="263842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15" name="text-287">
            <a:extLst xmlns:a="http://schemas.openxmlformats.org/drawingml/2006/main">
              <a:ext uri="{FF2B5EF4-FFF2-40B4-BE49-F238E27FC236}">
                <a16:creationId xmlns:a16="http://schemas.microsoft.com/office/drawing/2014/main" id="{E8E496CA-3104-45FB-95F3-6245C85D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281940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03  Steam fusion</a:t>
            </a:r>
            <a:endParaRPr sz="21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288">
            <a:extLst xmlns:a="http://schemas.openxmlformats.org/drawingml/2006/main">
              <a:ext uri="{FF2B5EF4-FFF2-40B4-BE49-F238E27FC236}">
                <a16:creationId xmlns:a16="http://schemas.microsoft.com/office/drawing/2014/main" id="{D9AEEC6F-FD8B-4D43-A690-76CC79D04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06075" y="328612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Heat bonds beads at their contact points.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Set conditions for material, density and geometry.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035B53D2-BBE0-4C04-83B8-99F8935D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3200" y="498157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289">
            <a:extLst xmlns:a="http://schemas.openxmlformats.org/drawingml/2006/main">
              <a:ext uri="{FF2B5EF4-FFF2-40B4-BE49-F238E27FC236}">
                <a16:creationId xmlns:a16="http://schemas.microsoft.com/office/drawing/2014/main" id="{14711D6F-B388-4D67-9009-5D877B84B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516255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04  Cooling &amp; stabilization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290">
            <a:extLst xmlns:a="http://schemas.openxmlformats.org/drawingml/2006/main">
              <a:ext uri="{FF2B5EF4-FFF2-40B4-BE49-F238E27FC236}">
                <a16:creationId xmlns:a16="http://schemas.microsoft.com/office/drawing/2014/main" id="{1D2092D7-5884-47BB-9647-D53FA38B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06075" y="562927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Remove heat and reduce internal pressure.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Even cooling helps prevent distortion and demolding issues.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883EE565-467B-4FD5-9980-7FE8E8BC7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98157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1" name="text-291">
            <a:extLst xmlns:a="http://schemas.openxmlformats.org/drawingml/2006/main">
              <a:ext uri="{FF2B5EF4-FFF2-40B4-BE49-F238E27FC236}">
                <a16:creationId xmlns:a16="http://schemas.microsoft.com/office/drawing/2014/main" id="{1F172D9B-A93B-46CA-A7C5-64D6423D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516255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05  Demolding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292">
            <a:extLst xmlns:a="http://schemas.openxmlformats.org/drawingml/2006/main">
              <a:ext uri="{FF2B5EF4-FFF2-40B4-BE49-F238E27FC236}">
                <a16:creationId xmlns:a16="http://schemas.microsoft.com/office/drawing/2014/main" id="{69866A19-B9B5-409C-AE1D-86D9117D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6425" y="562927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Remove the part when conditions are suitable.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Protect weak areas and check initial appearance.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DB5E615E-FB10-46CF-9571-0B9D83A3D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8157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4" name="text-293">
            <a:extLst xmlns:a="http://schemas.openxmlformats.org/drawingml/2006/main">
              <a:ext uri="{FF2B5EF4-FFF2-40B4-BE49-F238E27FC236}">
                <a16:creationId xmlns:a16="http://schemas.microsoft.com/office/drawing/2014/main" id="{5D1F7B12-D2CE-41CB-AD57-CB1D2950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6255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06  Cycle checks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294">
            <a:extLst xmlns:a="http://schemas.openxmlformats.org/drawingml/2006/main">
              <a:ext uri="{FF2B5EF4-FFF2-40B4-BE49-F238E27FC236}">
                <a16:creationId xmlns:a16="http://schemas.microsoft.com/office/drawing/2014/main" id="{F408B6BD-7817-48E4-9D1F-618620A5A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62927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Check part weight, appearance and process status.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Report issues and restore controlled production.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81" name="直接箭头连接符 56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4886325" y="3562350"/>
            <a:ext cx="6572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82" name="直接箭头连接符 57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9705975" y="3562350"/>
            <a:ext cx="6572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83" name="直接箭头连接符 58"/>
          <p:cNvCxnSpPr>
            <a:stCxn xmlns:a="http://schemas.openxmlformats.org/drawingml/2006/main" id="14" idx="2"/>
            <a:endCxn xmlns:a="http://schemas.openxmlformats.org/drawingml/2006/main" id="17" idx="0"/>
          </p:cNvCxnSpPr>
          <p:nvPr/>
        </p:nvCxnSpPr>
        <p:spPr>
          <a:xfrm xmlns:a="http://schemas.openxmlformats.org/drawingml/2006/main">
            <a:off x="12444413" y="4486275"/>
            <a:ext cx="0" cy="49530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84" name="直接箭头连接符 59"/>
          <p:cNvCxnSpPr>
            <a:stCxn xmlns:a="http://schemas.openxmlformats.org/drawingml/2006/main" id="17" idx="1"/>
            <a:endCxn xmlns:a="http://schemas.openxmlformats.org/drawingml/2006/main" id="20" idx="3"/>
          </p:cNvCxnSpPr>
          <p:nvPr/>
        </p:nvCxnSpPr>
        <p:spPr>
          <a:xfrm xmlns:a="http://schemas.openxmlformats.org/drawingml/2006/main" flipH="1">
            <a:off x="9705975" y="5905500"/>
            <a:ext cx="6572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85" name="直接箭头连接符 60"/>
          <p:cNvCxnSpPr>
            <a:stCxn xmlns:a="http://schemas.openxmlformats.org/drawingml/2006/main" id="20" idx="1"/>
            <a:endCxn xmlns:a="http://schemas.openxmlformats.org/drawingml/2006/main" id="23" idx="3"/>
          </p:cNvCxnSpPr>
          <p:nvPr/>
        </p:nvCxnSpPr>
        <p:spPr>
          <a:xfrm xmlns:a="http://schemas.openxmlformats.org/drawingml/2006/main" flipH="1">
            <a:off x="4886325" y="5905500"/>
            <a:ext cx="6572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31" name="text-295">
            <a:extLst xmlns:a="http://schemas.openxmlformats.org/drawingml/2006/main">
              <a:ext uri="{FF2B5EF4-FFF2-40B4-BE49-F238E27FC236}">
                <a16:creationId xmlns:a16="http://schemas.microsoft.com/office/drawing/2014/main" id="{91504D68-36B2-43E5-A7DE-726D982FE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Industry reference: JSP. The cycle describes principles, not a universal recipe. Validate temperature, pressure and time for the grade, machine and mold.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969772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图片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d1c962c5e34ca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296">
            <a:extLst xmlns:a="http://schemas.openxmlformats.org/drawingml/2006/main">
              <a:ext uri="{FF2B5EF4-FFF2-40B4-BE49-F238E27FC236}">
                <a16:creationId xmlns:a16="http://schemas.microsoft.com/office/drawing/2014/main" id="{BEFCEEBC-2D4A-49FE-A077-79DBBE905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Pretreatment, stabilization and post-treatment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97">
            <a:extLst xmlns:a="http://schemas.openxmlformats.org/drawingml/2006/main">
              <a:ext uri="{FF2B5EF4-FFF2-40B4-BE49-F238E27FC236}">
                <a16:creationId xmlns:a16="http://schemas.microsoft.com/office/drawing/2014/main" id="{7401748D-EEDE-47E5-84B1-323EDF11E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PRE- &amp; POST-TREATMENT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298">
            <a:extLst xmlns:a="http://schemas.openxmlformats.org/drawingml/2006/main">
              <a:ext uri="{FF2B5EF4-FFF2-40B4-BE49-F238E27FC236}">
                <a16:creationId xmlns:a16="http://schemas.microsoft.com/office/drawing/2014/main" id="{287A400A-47EE-4D9F-B1A1-228110214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299">
            <a:extLst xmlns:a="http://schemas.openxmlformats.org/drawingml/2006/main">
              <a:ext uri="{FF2B5EF4-FFF2-40B4-BE49-F238E27FC236}">
                <a16:creationId xmlns:a16="http://schemas.microsoft.com/office/drawing/2014/main" id="{BD72FCAA-5E47-4A86-A713-21E9D285F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00">
            <a:extLst xmlns:a="http://schemas.openxmlformats.org/drawingml/2006/main">
              <a:ext uri="{FF2B5EF4-FFF2-40B4-BE49-F238E27FC236}">
                <a16:creationId xmlns:a16="http://schemas.microsoft.com/office/drawing/2014/main" id="{25B16056-5F9E-4D93-84BC-28FFC7F08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19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01">
            <a:extLst xmlns:a="http://schemas.openxmlformats.org/drawingml/2006/main">
              <a:ext uri="{FF2B5EF4-FFF2-40B4-BE49-F238E27FC236}">
                <a16:creationId xmlns:a16="http://schemas.microsoft.com/office/drawing/2014/main" id="{A9B3C6F0-C378-41DC-8CF0-179053A16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6524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Before molding: bead pretreatment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302">
            <a:extLst xmlns:a="http://schemas.openxmlformats.org/drawingml/2006/main">
              <a:ext uri="{FF2B5EF4-FFF2-40B4-BE49-F238E27FC236}">
                <a16:creationId xmlns:a16="http://schemas.microsoft.com/office/drawing/2014/main" id="{24CC2AFE-B90A-4AF5-B44C-5003DCA74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09825"/>
            <a:ext cx="652462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Some materials receive air-pressure treatment before molding to adjust the internal bead condition for filling and target density. The grade and process determine whether treatment is needed.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303">
            <a:extLst xmlns:a="http://schemas.openxmlformats.org/drawingml/2006/main">
              <a:ext uri="{FF2B5EF4-FFF2-40B4-BE49-F238E27FC236}">
                <a16:creationId xmlns:a16="http://schemas.microsoft.com/office/drawing/2014/main" id="{DD221071-FAFC-43CD-BD8D-7D580A95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1857375"/>
            <a:ext cx="663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After molding: stabilization and treatment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04">
            <a:extLst xmlns:a="http://schemas.openxmlformats.org/drawingml/2006/main">
              <a:ext uri="{FF2B5EF4-FFF2-40B4-BE49-F238E27FC236}">
                <a16:creationId xmlns:a16="http://schemas.microsoft.com/office/drawing/2014/main" id="{8DBB6B46-6465-4BE2-9612-D4144E39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2409825"/>
            <a:ext cx="663892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Parts must reach a stable condition for inspection and use. Heat treatment can help some products lose moisture and recover shape. Specify measurement timing and treatment conditions in the process instructions.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26" name="表格 23"/>
          <p:cNvGraphicFramePr/>
          <p:nvPr/>
        </p:nvGraphicFramePr>
        <p:xfrm>
          <a:off xmlns:a="http://schemas.openxmlformats.org/drawingml/2006/main" x="723900" y="4543425"/>
          <a:ext xmlns:a="http://schemas.openxmlformats.org/drawingml/2006/main" cx="13811250" cy="2324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6391275"/>
                <a:gridCol w="4657725"/>
              </a:tblGrid>
              <a:tr h="77470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Manufacturer example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Treatment in manufacturer documents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Implications for technical discussions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77470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ARPRO 5130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Version 09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For specified low molded densities and dimensions,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thermal post-treatment is recommended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Confirm against target density, design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and actual trial results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77470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ARPRO 5150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Version 05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3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Generally no thermal post-treatment. Stabilize before measuring.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3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Highly compressed products still require post-treatment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One grade's treatment approach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cannot be applied to all EPP products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-305">
            <a:extLst xmlns:a="http://schemas.openxmlformats.org/drawingml/2006/main">
              <a:ext uri="{FF2B5EF4-FFF2-40B4-BE49-F238E27FC236}">
                <a16:creationId xmlns:a16="http://schemas.microsoft.com/office/drawing/2014/main" id="{18043534-89B2-46A9-8730-937417BA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6779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Validate by grade. Assess samples and dimensions under consistent conditions.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306">
            <a:extLst xmlns:a="http://schemas.openxmlformats.org/drawingml/2006/main">
              <a:ext uri="{FF2B5EF4-FFF2-40B4-BE49-F238E27FC236}">
                <a16:creationId xmlns:a16="http://schemas.microsoft.com/office/drawing/2014/main" id="{83888B7C-56F7-4896-BD63-37BB6ADC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88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388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Source: JSP data sheets. These are manufacturer examples, not Xiangfeng's material list. Confirm actual parameters against supplier data and process validation.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3124239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图片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6b26da046241d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07">
            <a:extLst xmlns:a="http://schemas.openxmlformats.org/drawingml/2006/main">
              <a:ext uri="{FF2B5EF4-FFF2-40B4-BE49-F238E27FC236}">
                <a16:creationId xmlns:a16="http://schemas.microsoft.com/office/drawing/2014/main" id="{5B85773E-A7A1-420D-85D3-12DDA183D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Quality inspection team and measuring tools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08">
            <a:extLst xmlns:a="http://schemas.openxmlformats.org/drawingml/2006/main">
              <a:ext uri="{FF2B5EF4-FFF2-40B4-BE49-F238E27FC236}">
                <a16:creationId xmlns:a16="http://schemas.microsoft.com/office/drawing/2014/main" id="{C01D8B49-0B32-4F03-9DA4-549C80E3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QUALITY CAPABILITY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09">
            <a:extLst xmlns:a="http://schemas.openxmlformats.org/drawingml/2006/main">
              <a:ext uri="{FF2B5EF4-FFF2-40B4-BE49-F238E27FC236}">
                <a16:creationId xmlns:a16="http://schemas.microsoft.com/office/drawing/2014/main" id="{4EFE8743-5C76-4871-9ACC-23CBEA80A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10">
            <a:extLst xmlns:a="http://schemas.openxmlformats.org/drawingml/2006/main">
              <a:ext uri="{FF2B5EF4-FFF2-40B4-BE49-F238E27FC236}">
                <a16:creationId xmlns:a16="http://schemas.microsoft.com/office/drawing/2014/main" id="{9274C331-0DC7-43C5-802A-AB8D0B171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11">
            <a:extLst xmlns:a="http://schemas.openxmlformats.org/drawingml/2006/main">
              <a:ext uri="{FF2B5EF4-FFF2-40B4-BE49-F238E27FC236}">
                <a16:creationId xmlns:a16="http://schemas.microsoft.com/office/drawing/2014/main" id="{EABEB10D-E110-4F33-A8AE-C802A1DC6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20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12">
            <a:extLst xmlns:a="http://schemas.openxmlformats.org/drawingml/2006/main">
              <a:ext uri="{FF2B5EF4-FFF2-40B4-BE49-F238E27FC236}">
                <a16:creationId xmlns:a16="http://schemas.microsoft.com/office/drawing/2014/main" id="{19291E7B-8876-4B99-A7FC-36B4EAD0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Professional inspectors apply quality requirements throughout incoming materials, production, finished goods and dispatch.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313">
            <a:extLst xmlns:a="http://schemas.openxmlformats.org/drawingml/2006/main">
              <a:ext uri="{FF2B5EF4-FFF2-40B4-BE49-F238E27FC236}">
                <a16:creationId xmlns:a16="http://schemas.microsoft.com/office/drawing/2014/main" id="{5F6F0A95-34BF-4887-9AF7-61ADB2C3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562225"/>
            <a:ext cx="4333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Incoming quality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314">
            <a:extLst xmlns:a="http://schemas.openxmlformats.org/drawingml/2006/main">
              <a:ext uri="{FF2B5EF4-FFF2-40B4-BE49-F238E27FC236}">
                <a16:creationId xmlns:a16="http://schemas.microsoft.com/office/drawing/2014/main" id="{4CCA4E3E-4472-4E87-AB9C-EF0DB63D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114675"/>
            <a:ext cx="43338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Check material lots and status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15">
            <a:extLst xmlns:a="http://schemas.openxmlformats.org/drawingml/2006/main">
              <a:ext uri="{FF2B5EF4-FFF2-40B4-BE49-F238E27FC236}">
                <a16:creationId xmlns:a16="http://schemas.microsoft.com/office/drawing/2014/main" id="{2811EB6E-18D0-4EBE-8F3C-66383FDFE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925" y="2562225"/>
            <a:ext cx="4333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Process supervision</a:t>
            </a:r>
            <a:endParaRPr sz="2175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316">
            <a:extLst xmlns:a="http://schemas.openxmlformats.org/drawingml/2006/main">
              <a:ext uri="{FF2B5EF4-FFF2-40B4-BE49-F238E27FC236}">
                <a16:creationId xmlns:a16="http://schemas.microsoft.com/office/drawing/2014/main" id="{9F025447-488B-4545-9860-A4485C085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925" y="3114675"/>
            <a:ext cx="43338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First-article and patrol checks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317">
            <a:extLst xmlns:a="http://schemas.openxmlformats.org/drawingml/2006/main">
              <a:ext uri="{FF2B5EF4-FFF2-40B4-BE49-F238E27FC236}">
                <a16:creationId xmlns:a16="http://schemas.microsoft.com/office/drawing/2014/main" id="{6B310CFC-F2D4-4638-A5BE-DA8B0296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2562225"/>
            <a:ext cx="4333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Delivery verification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318">
            <a:extLst xmlns:a="http://schemas.openxmlformats.org/drawingml/2006/main">
              <a:ext uri="{FF2B5EF4-FFF2-40B4-BE49-F238E27FC236}">
                <a16:creationId xmlns:a16="http://schemas.microsoft.com/office/drawing/2014/main" id="{80AC6161-9053-4D9C-ABA5-8A5B3D9EA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3114675"/>
            <a:ext cx="43338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Final and outgoing inspections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33" name="表格 30"/>
          <p:cNvGraphicFramePr/>
          <p:nvPr/>
        </p:nvGraphicFramePr>
        <p:xfrm>
          <a:off xmlns:a="http://schemas.openxmlformats.org/drawingml/2006/main" x="723900" y="4010025"/>
          <a:ext xmlns:a="http://schemas.openxmlformats.org/drawingml/2006/main" cx="13811250" cy="2724152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81300"/>
                <a:gridCol w="5410200"/>
                <a:gridCol w="5619750"/>
              </a:tblGrid>
              <a:tr h="6810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Measuring tool</a:t>
                      </a:r>
                      <a:endParaRPr sz="195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Main use</a:t>
                      </a:r>
                      <a:endParaRPr sz="195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Inspection considerations</a:t>
                      </a:r>
                      <a:endParaRPr sz="195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6810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Vernier caliper</a:t>
                      </a:r>
                      <a:endParaRPr sz="195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Critical dimensions and local features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Drawing datums, tolerances and measurement locations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810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Electronic scale</a:t>
                      </a:r>
                      <a:endParaRPr sz="195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Part weight and lot weight verification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763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Weighing conditions, target weight and variation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6810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Tape measure</a:t>
                      </a:r>
                      <a:endParaRPr sz="195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Overall length and larger dimensions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Overall dimensions, packaging and assembly requirements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</a:tbl>
          </a:graphicData>
        </a:graphic>
      </p:graphicFrame>
      <p:sp>
        <p:nvSpPr>
          <p:cNvPr id="15" name="text-319">
            <a:extLst xmlns:a="http://schemas.openxmlformats.org/drawingml/2006/main">
              <a:ext uri="{FF2B5EF4-FFF2-40B4-BE49-F238E27FC236}">
                <a16:creationId xmlns:a16="http://schemas.microsoft.com/office/drawing/2014/main" id="{B1EA9F13-252D-49B2-9CB0-A0EA47D2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1628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88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38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Measuring tools and records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320">
            <a:extLst xmlns:a="http://schemas.openxmlformats.org/drawingml/2006/main">
              <a:ext uri="{FF2B5EF4-FFF2-40B4-BE49-F238E27FC236}">
                <a16:creationId xmlns:a16="http://schemas.microsoft.com/office/drawing/2014/main" id="{6AA924B0-135D-412C-9E6C-1D2DA5482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7181850"/>
            <a:ext cx="1009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Check tool condition before use. Apply consistent measurement datums and record the lot, results and disposition.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321">
            <a:extLst xmlns:a="http://schemas.openxmlformats.org/drawingml/2006/main">
              <a:ext uri="{FF2B5EF4-FFF2-40B4-BE49-F238E27FC236}">
                <a16:creationId xmlns:a16="http://schemas.microsoft.com/office/drawing/2014/main" id="{C510522E-30A7-4C95-B6FC-687EA8DE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Tool types follow the supplier questionnaire. Controlled documents govern gauge management and inspection. Confirm special tests against product requirements.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9554884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7" name="图片 5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055055d81048d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22">
            <a:extLst xmlns:a="http://schemas.openxmlformats.org/drawingml/2006/main">
              <a:ext uri="{FF2B5EF4-FFF2-40B4-BE49-F238E27FC236}">
                <a16:creationId xmlns:a16="http://schemas.microsoft.com/office/drawing/2014/main" id="{95240D86-C0DE-42B2-9C44-D095CC673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Quality inspection and release workflow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23">
            <a:extLst xmlns:a="http://schemas.openxmlformats.org/drawingml/2006/main">
              <a:ext uri="{FF2B5EF4-FFF2-40B4-BE49-F238E27FC236}">
                <a16:creationId xmlns:a16="http://schemas.microsoft.com/office/drawing/2014/main" id="{3DBA0CFC-1EC2-4B05-AAB1-CC15D8BAE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QUALITY PROCESS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24">
            <a:extLst xmlns:a="http://schemas.openxmlformats.org/drawingml/2006/main">
              <a:ext uri="{FF2B5EF4-FFF2-40B4-BE49-F238E27FC236}">
                <a16:creationId xmlns:a16="http://schemas.microsoft.com/office/drawing/2014/main" id="{FBA5C67B-F2DC-4EC2-86C0-8AD02E99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25">
            <a:extLst xmlns:a="http://schemas.openxmlformats.org/drawingml/2006/main">
              <a:ext uri="{FF2B5EF4-FFF2-40B4-BE49-F238E27FC236}">
                <a16:creationId xmlns:a16="http://schemas.microsoft.com/office/drawing/2014/main" id="{4AD7D472-D29D-43DA-A56B-7CDD273A9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26">
            <a:extLst xmlns:a="http://schemas.openxmlformats.org/drawingml/2006/main">
              <a:ext uri="{FF2B5EF4-FFF2-40B4-BE49-F238E27FC236}">
                <a16:creationId xmlns:a16="http://schemas.microsoft.com/office/drawing/2014/main" id="{CC244967-8DD6-437E-ABDF-FC52CE3B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27">
            <a:extLst xmlns:a="http://schemas.openxmlformats.org/drawingml/2006/main">
              <a:ext uri="{FF2B5EF4-FFF2-40B4-BE49-F238E27FC236}">
                <a16:creationId xmlns:a16="http://schemas.microsoft.com/office/drawing/2014/main" id="{300C8203-6CDA-4DA3-8A80-8FFCA0917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Each inspection defines standards, records and release conditions. Segregate nonconforming items and return them to the process only after successful reinspection.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0C896C2-C7B3-4F2D-A9AC-8E638952D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2524125" cy="180975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328">
            <a:extLst xmlns:a="http://schemas.openxmlformats.org/drawingml/2006/main">
              <a:ext uri="{FF2B5EF4-FFF2-40B4-BE49-F238E27FC236}">
                <a16:creationId xmlns:a16="http://schemas.microsoft.com/office/drawing/2014/main" id="{E5BE80EF-05A2-4BF8-9625-20DC5EEB7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95600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Incoming inspection (IQC)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29">
            <a:extLst xmlns:a="http://schemas.openxmlformats.org/drawingml/2006/main">
              <a:ext uri="{FF2B5EF4-FFF2-40B4-BE49-F238E27FC236}">
                <a16:creationId xmlns:a16="http://schemas.microsoft.com/office/drawing/2014/main" id="{14154CD8-498C-4678-BA37-98A32FD79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362325"/>
            <a:ext cx="2238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Lot, appearance and documents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Use materials only after approval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2C8B2113-FD41-4AF7-8B2F-5FE8BFE7B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714625"/>
            <a:ext cx="2524125" cy="180975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330">
            <a:extLst xmlns:a="http://schemas.openxmlformats.org/drawingml/2006/main">
              <a:ext uri="{FF2B5EF4-FFF2-40B4-BE49-F238E27FC236}">
                <a16:creationId xmlns:a16="http://schemas.microsoft.com/office/drawing/2014/main" id="{10DF1F73-651B-4F39-9CFF-410EC55BE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895600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63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First-article approval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331">
            <a:extLst xmlns:a="http://schemas.openxmlformats.org/drawingml/2006/main">
              <a:ext uri="{FF2B5EF4-FFF2-40B4-BE49-F238E27FC236}">
                <a16:creationId xmlns:a16="http://schemas.microsoft.com/office/drawing/2014/main" id="{699F7D6C-CA6B-4CF9-8181-5642AB578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3362325"/>
            <a:ext cx="2238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Sample, weight and dimensions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Approve before volume production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FFDF6CE-7F1C-4B99-87A8-38E871148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714625"/>
            <a:ext cx="2524125" cy="180975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332">
            <a:extLst xmlns:a="http://schemas.openxmlformats.org/drawingml/2006/main">
              <a:ext uri="{FF2B5EF4-FFF2-40B4-BE49-F238E27FC236}">
                <a16:creationId xmlns:a16="http://schemas.microsoft.com/office/drawing/2014/main" id="{16C817DC-39E8-41F3-8B41-5170DA01E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95600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13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In-process inspection (IPQC)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333">
            <a:extLst xmlns:a="http://schemas.openxmlformats.org/drawingml/2006/main">
              <a:ext uri="{FF2B5EF4-FFF2-40B4-BE49-F238E27FC236}">
                <a16:creationId xmlns:a16="http://schemas.microsoft.com/office/drawing/2014/main" id="{90B20C37-3986-40E3-8726-D858C34D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362325"/>
            <a:ext cx="2238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Patrol checks and process records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Monitor process changes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06B0C2C2-7630-4F90-BB3B-C78B011FB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714625"/>
            <a:ext cx="2524125" cy="180975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327C75"/>
          </a:solidFill>
          <a:ln xmlns:a="http://schemas.openxmlformats.org/drawingml/2006/main" w="10478">
            <a:solidFill>
              <a:srgbClr val="327C75"/>
            </a:solidFill>
          </a:ln>
        </p:spPr>
      </p:sp>
      <p:sp>
        <p:nvSpPr>
          <p:cNvPr id="18" name="text-334">
            <a:extLst xmlns:a="http://schemas.openxmlformats.org/drawingml/2006/main">
              <a:ext uri="{FF2B5EF4-FFF2-40B4-BE49-F238E27FC236}">
                <a16:creationId xmlns:a16="http://schemas.microsoft.com/office/drawing/2014/main" id="{396C6901-7EB0-4912-BE16-55D732A99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895600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Final inspection (FQC)</a:t>
            </a:r>
            <a:endParaRPr sz="187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335">
            <a:extLst xmlns:a="http://schemas.openxmlformats.org/drawingml/2006/main">
              <a:ext uri="{FF2B5EF4-FFF2-40B4-BE49-F238E27FC236}">
                <a16:creationId xmlns:a16="http://schemas.microsoft.com/office/drawing/2014/main" id="{0ED93383-0BCF-4FA6-B77A-09C666897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362325"/>
            <a:ext cx="2238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Appearance, weight and dimensions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Check stability and assembly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C6CB5E3C-C23A-4E00-8C30-12351A524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0" y="2714625"/>
            <a:ext cx="2524125" cy="180975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1" name="text-336">
            <a:extLst xmlns:a="http://schemas.openxmlformats.org/drawingml/2006/main">
              <a:ext uri="{FF2B5EF4-FFF2-40B4-BE49-F238E27FC236}">
                <a16:creationId xmlns:a16="http://schemas.microsoft.com/office/drawing/2014/main" id="{8FB61E81-8722-4DB3-8722-5EB2D133E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34850" y="2895600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13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Outgoing inspection (OQC)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337">
            <a:extLst xmlns:a="http://schemas.openxmlformats.org/drawingml/2006/main">
              <a:ext uri="{FF2B5EF4-FFF2-40B4-BE49-F238E27FC236}">
                <a16:creationId xmlns:a16="http://schemas.microsoft.com/office/drawing/2014/main" id="{9641499A-ED03-40B9-938C-072DF2C31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75" y="3362325"/>
            <a:ext cx="2238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Model, quantity and packaging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Verify the order and labels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79" name="直接箭头连接符 74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248025" y="3619500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80" name="直接箭头连接符 75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6067425" y="3619500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81" name="直接箭头连接符 76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8886825" y="3619500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82" name="直接箭头连接符 77"/>
          <p:cNvCxnSpPr>
            <a:stCxn xmlns:a="http://schemas.openxmlformats.org/drawingml/2006/main" id="17" idx="3"/>
            <a:endCxn xmlns:a="http://schemas.openxmlformats.org/drawingml/2006/main" id="20" idx="1"/>
          </p:cNvCxnSpPr>
          <p:nvPr/>
        </p:nvCxnSpPr>
        <p:spPr>
          <a:xfrm xmlns:a="http://schemas.openxmlformats.org/drawingml/2006/main">
            <a:off x="11706225" y="3619500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7" name="直接连接符 26">
            <a:extLst xmlns:a="http://schemas.openxmlformats.org/drawingml/2006/main">
              <a:ext uri="{FF2B5EF4-FFF2-40B4-BE49-F238E27FC236}">
                <a16:creationId xmlns:a16="http://schemas.microsoft.com/office/drawing/2014/main" id="{0051C78F-7036-4AE3-A27B-7A13D87B1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5963" y="4524375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28" name="直接连接符 27">
            <a:extLst xmlns:a="http://schemas.openxmlformats.org/drawingml/2006/main">
              <a:ext uri="{FF2B5EF4-FFF2-40B4-BE49-F238E27FC236}">
                <a16:creationId xmlns:a16="http://schemas.microsoft.com/office/drawing/2014/main" id="{B4FD9B28-C26A-43D4-8E38-26707784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363" y="4524375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29" name="直接连接符 28">
            <a:extLst xmlns:a="http://schemas.openxmlformats.org/drawingml/2006/main">
              <a:ext uri="{FF2B5EF4-FFF2-40B4-BE49-F238E27FC236}">
                <a16:creationId xmlns:a16="http://schemas.microsoft.com/office/drawing/2014/main" id="{98BE083C-BCE2-470E-94D4-2EB0E4CD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4763" y="4524375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30" name="直接连接符 29">
            <a:extLst xmlns:a="http://schemas.openxmlformats.org/drawingml/2006/main">
              <a:ext uri="{FF2B5EF4-FFF2-40B4-BE49-F238E27FC236}">
                <a16:creationId xmlns:a16="http://schemas.microsoft.com/office/drawing/2014/main" id="{AD3BE844-FD41-4957-B17C-AF2DA4A57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4163" y="4524375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31" name="直接连接符 30">
            <a:extLst xmlns:a="http://schemas.openxmlformats.org/drawingml/2006/main">
              <a:ext uri="{FF2B5EF4-FFF2-40B4-BE49-F238E27FC236}">
                <a16:creationId xmlns:a16="http://schemas.microsoft.com/office/drawing/2014/main" id="{FD8E3E4B-11D4-46B3-BDCE-F293028A1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63563" y="4524375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32" name="直接连接符 31">
            <a:extLst xmlns:a="http://schemas.openxmlformats.org/drawingml/2006/main">
              <a:ext uri="{FF2B5EF4-FFF2-40B4-BE49-F238E27FC236}">
                <a16:creationId xmlns:a16="http://schemas.microsoft.com/office/drawing/2014/main" id="{49D2BD9C-0CE3-497F-8FDD-3D882B3DC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5963" y="484822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08C700D7-3417-41D7-8C3A-999B01FC0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48387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</p:sp>
      <p:sp>
        <p:nvSpPr>
          <p:cNvPr id="34" name="text-338">
            <a:extLst xmlns:a="http://schemas.openxmlformats.org/drawingml/2006/main">
              <a:ext uri="{FF2B5EF4-FFF2-40B4-BE49-F238E27FC236}">
                <a16:creationId xmlns:a16="http://schemas.microsoft.com/office/drawing/2014/main" id="{8F6734FB-BB65-449C-8354-447565EA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5019675"/>
            <a:ext cx="75914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B44755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B44755"/>
                </a:solidFill>
                <a:latin typeface="微软雅黑"/>
                <a:ea typeface="微软雅黑"/>
                <a:cs typeface="微软雅黑"/>
              </a:rPr>
              <a:t>Any failed inspection triggers nonconformance handling</a:t>
            </a:r>
            <a:endParaRPr sz="1725" b="0">
              <a:solidFill>
                <a:srgbClr val="B4475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55B794D4-F42E-46A5-9DF1-AA6D85B26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05450"/>
            <a:ext cx="3086100" cy="1247775"/>
          </a:xfrm>
          <a:prstGeom xmlns:a="http://schemas.openxmlformats.org/drawingml/2006/main" prst="roundRect">
            <a:avLst>
              <a:gd name="adj" fmla="val 687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6" name="text-339">
            <a:extLst xmlns:a="http://schemas.openxmlformats.org/drawingml/2006/main">
              <a:ext uri="{FF2B5EF4-FFF2-40B4-BE49-F238E27FC236}">
                <a16:creationId xmlns:a16="http://schemas.microsoft.com/office/drawing/2014/main" id="{B424400D-5D0A-4530-8E38-1F4E1E986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86425"/>
            <a:ext cx="2819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Identify &amp; segregate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text-340">
            <a:extLst xmlns:a="http://schemas.openxmlformats.org/drawingml/2006/main">
              <a:ext uri="{FF2B5EF4-FFF2-40B4-BE49-F238E27FC236}">
                <a16:creationId xmlns:a16="http://schemas.microsoft.com/office/drawing/2014/main" id="{8FE8BD89-6590-40D8-8D22-057A551F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6153150"/>
            <a:ext cx="2800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Keep separate from accepted goods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A3AE62CA-BEFB-4E2A-8334-BD7FD7DA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5505450"/>
            <a:ext cx="3086100" cy="1247775"/>
          </a:xfrm>
          <a:prstGeom xmlns:a="http://schemas.openxmlformats.org/drawingml/2006/main" prst="roundRect">
            <a:avLst>
              <a:gd name="adj" fmla="val 687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9" name="text-341">
            <a:extLst xmlns:a="http://schemas.openxmlformats.org/drawingml/2006/main">
              <a:ext uri="{FF2B5EF4-FFF2-40B4-BE49-F238E27FC236}">
                <a16:creationId xmlns:a16="http://schemas.microsoft.com/office/drawing/2014/main" id="{1D989335-5608-4CC8-8B4F-1E703E0C3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686425"/>
            <a:ext cx="2819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Review &amp; disposition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-342">
            <a:extLst xmlns:a="http://schemas.openxmlformats.org/drawingml/2006/main">
              <a:ext uri="{FF2B5EF4-FFF2-40B4-BE49-F238E27FC236}">
                <a16:creationId xmlns:a16="http://schemas.microsoft.com/office/drawing/2014/main" id="{4DC2FB53-0A97-474D-9F88-01F2ECF86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6153150"/>
            <a:ext cx="2800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Return, rework or approved action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圆角矩形 40">
            <a:extLst xmlns:a="http://schemas.openxmlformats.org/drawingml/2006/main">
              <a:ext uri="{FF2B5EF4-FFF2-40B4-BE49-F238E27FC236}">
                <a16:creationId xmlns:a16="http://schemas.microsoft.com/office/drawing/2014/main" id="{FEDAEEF2-D664-411D-A618-2A10ABBA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505450"/>
            <a:ext cx="3086100" cy="1247775"/>
          </a:xfrm>
          <a:prstGeom xmlns:a="http://schemas.openxmlformats.org/drawingml/2006/main" prst="roundRect">
            <a:avLst>
              <a:gd name="adj" fmla="val 687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42" name="text-343">
            <a:extLst xmlns:a="http://schemas.openxmlformats.org/drawingml/2006/main">
              <a:ext uri="{FF2B5EF4-FFF2-40B4-BE49-F238E27FC236}">
                <a16:creationId xmlns:a16="http://schemas.microsoft.com/office/drawing/2014/main" id="{970DD031-55C4-4A8E-89E2-7E47E9CCC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686425"/>
            <a:ext cx="2819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Reinspection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text-344">
            <a:extLst xmlns:a="http://schemas.openxmlformats.org/drawingml/2006/main">
              <a:ext uri="{FF2B5EF4-FFF2-40B4-BE49-F238E27FC236}">
                <a16:creationId xmlns:a16="http://schemas.microsoft.com/office/drawing/2014/main" id="{75C6A5C9-89AC-495E-AD5B-DF8F9BE3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6153150"/>
            <a:ext cx="2800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Inspect again and record the result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43480DB2-6A58-4B8A-B350-6950B330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375" y="5505450"/>
            <a:ext cx="3133725" cy="1247775"/>
          </a:xfrm>
          <a:prstGeom xmlns:a="http://schemas.openxmlformats.org/drawingml/2006/main" prst="roundRect">
            <a:avLst>
              <a:gd name="adj" fmla="val 687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45" name="text-345">
            <a:extLst xmlns:a="http://schemas.openxmlformats.org/drawingml/2006/main">
              <a:ext uri="{FF2B5EF4-FFF2-40B4-BE49-F238E27FC236}">
                <a16:creationId xmlns:a16="http://schemas.microsoft.com/office/drawing/2014/main" id="{4A6E4548-1BF8-4633-B31A-9729B638B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15725" y="5686425"/>
            <a:ext cx="28670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Return to process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text-346">
            <a:extLst xmlns:a="http://schemas.openxmlformats.org/drawingml/2006/main">
              <a:ext uri="{FF2B5EF4-FFF2-40B4-BE49-F238E27FC236}">
                <a16:creationId xmlns:a16="http://schemas.microsoft.com/office/drawing/2014/main" id="{800B0367-7F37-4FA6-8DB2-4FE7B760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153150"/>
            <a:ext cx="28479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Release after successful reinspection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303" name="直接箭头连接符 98"/>
          <p:cNvCxnSpPr>
            <a:stCxn xmlns:a="http://schemas.openxmlformats.org/drawingml/2006/main" id="33" idx="2"/>
            <a:endCxn xmlns:a="http://schemas.openxmlformats.org/drawingml/2006/main" id="35" idx="0"/>
          </p:cNvCxnSpPr>
          <p:nvPr/>
        </p:nvCxnSpPr>
        <p:spPr>
          <a:xfrm xmlns:a="http://schemas.openxmlformats.org/drawingml/2006/main">
            <a:off x="2266950" y="4857750"/>
            <a:ext cx="0" cy="64770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B44755"/>
            </a:solidFill>
            <a:prstDash val="solid"/>
            <a:tailEnd type="triangle" w="med" len="med"/>
          </a:ln>
        </p:spPr>
      </p:cxnSp>
      <p:cxnSp>
        <p:nvCxnSpPr>
          <p:cNvPr id="304" name="直接箭头连接符 99"/>
          <p:cNvCxnSpPr>
            <a:stCxn xmlns:a="http://schemas.openxmlformats.org/drawingml/2006/main" id="35" idx="3"/>
            <a:endCxn xmlns:a="http://schemas.openxmlformats.org/drawingml/2006/main" id="38" idx="1"/>
          </p:cNvCxnSpPr>
          <p:nvPr/>
        </p:nvCxnSpPr>
        <p:spPr>
          <a:xfrm xmlns:a="http://schemas.openxmlformats.org/drawingml/2006/main">
            <a:off x="3810000" y="6129338"/>
            <a:ext cx="4667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05" name="直接箭头连接符 100"/>
          <p:cNvCxnSpPr>
            <a:stCxn xmlns:a="http://schemas.openxmlformats.org/drawingml/2006/main" id="38" idx="3"/>
            <a:endCxn xmlns:a="http://schemas.openxmlformats.org/drawingml/2006/main" id="41" idx="1"/>
          </p:cNvCxnSpPr>
          <p:nvPr/>
        </p:nvCxnSpPr>
        <p:spPr>
          <a:xfrm xmlns:a="http://schemas.openxmlformats.org/drawingml/2006/main">
            <a:off x="7362825" y="6129338"/>
            <a:ext cx="4667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306" name="直接箭头连接符 101"/>
          <p:cNvCxnSpPr>
            <a:stCxn xmlns:a="http://schemas.openxmlformats.org/drawingml/2006/main" id="41" idx="3"/>
            <a:endCxn xmlns:a="http://schemas.openxmlformats.org/drawingml/2006/main" id="44" idx="1"/>
          </p:cNvCxnSpPr>
          <p:nvPr/>
        </p:nvCxnSpPr>
        <p:spPr>
          <a:xfrm xmlns:a="http://schemas.openxmlformats.org/drawingml/2006/main">
            <a:off x="10915650" y="6129338"/>
            <a:ext cx="4667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51" name="text-347">
            <a:extLst xmlns:a="http://schemas.openxmlformats.org/drawingml/2006/main">
              <a:ext uri="{FF2B5EF4-FFF2-40B4-BE49-F238E27FC236}">
                <a16:creationId xmlns:a16="http://schemas.microsoft.com/office/drawing/2014/main" id="{865C9129-573D-4B9C-9408-2EA661F74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10425"/>
            <a:ext cx="1371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Link inspection lots, acceptance criteria, results, nonconformance actions and release status in the records.</a:t>
            </a:r>
            <a:endParaRPr sz="20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text-348">
            <a:extLst xmlns:a="http://schemas.openxmlformats.org/drawingml/2006/main">
              <a:ext uri="{FF2B5EF4-FFF2-40B4-BE49-F238E27FC236}">
                <a16:creationId xmlns:a16="http://schemas.microsoft.com/office/drawing/2014/main" id="{8F1E273B-5A46-4BEB-B17A-8201F36B4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Inspection framework: actual procedures and customer requirements determine sampling, frequency, acceptance criteria and approval authority.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7290813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图片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35ee95f2cb4ad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49">
            <a:extLst xmlns:a="http://schemas.openxmlformats.org/drawingml/2006/main">
              <a:ext uri="{FF2B5EF4-FFF2-40B4-BE49-F238E27FC236}">
                <a16:creationId xmlns:a16="http://schemas.microsoft.com/office/drawing/2014/main" id="{5230F228-40EA-4250-8CF7-979DE4187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ISO 9001 quality management certification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50">
            <a:extLst xmlns:a="http://schemas.openxmlformats.org/drawingml/2006/main">
              <a:ext uri="{FF2B5EF4-FFF2-40B4-BE49-F238E27FC236}">
                <a16:creationId xmlns:a16="http://schemas.microsoft.com/office/drawing/2014/main" id="{EC30272D-E90C-4F00-8A9D-4EC64B9F5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QUALITY CERTIFICATION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51">
            <a:extLst xmlns:a="http://schemas.openxmlformats.org/drawingml/2006/main">
              <a:ext uri="{FF2B5EF4-FFF2-40B4-BE49-F238E27FC236}">
                <a16:creationId xmlns:a16="http://schemas.microsoft.com/office/drawing/2014/main" id="{11C5C55B-6CED-406D-BF8A-E6E19E615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52">
            <a:extLst xmlns:a="http://schemas.openxmlformats.org/drawingml/2006/main">
              <a:ext uri="{FF2B5EF4-FFF2-40B4-BE49-F238E27FC236}">
                <a16:creationId xmlns:a16="http://schemas.microsoft.com/office/drawing/2014/main" id="{01AA5548-9119-4F18-8380-F5FC44FD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53">
            <a:extLst xmlns:a="http://schemas.openxmlformats.org/drawingml/2006/main">
              <a:ext uri="{FF2B5EF4-FFF2-40B4-BE49-F238E27FC236}">
                <a16:creationId xmlns:a16="http://schemas.microsoft.com/office/drawing/2014/main" id="{33931B13-6661-4C24-B15E-B9768036C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22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7" name="图片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a2e3159ac74f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5487" y="1619250"/>
            <a:ext cx="4206875" cy="5953125"/>
          </a:xfrm>
          <a:prstGeom xmlns:a="http://schemas.openxmlformats.org/drawingml/2006/main" prst="rect">
            <a:avLst/>
          </a:prstGeom>
        </p:spPr>
      </p:pic>
      <p:pic>
        <p:nvPicPr>
          <p:cNvPr id="28" name="图片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859046c81946a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54613" y="1619250"/>
            <a:ext cx="4206875" cy="5953125"/>
          </a:xfrm>
          <a:prstGeom xmlns:a="http://schemas.openxmlformats.org/drawingml/2006/main" prst="rect">
            <a:avLst/>
          </a:prstGeom>
        </p:spPr>
      </p:pic>
      <p:sp>
        <p:nvSpPr>
          <p:cNvPr id="9" name="text-354">
            <a:extLst xmlns:a="http://schemas.openxmlformats.org/drawingml/2006/main">
              <a:ext uri="{FF2B5EF4-FFF2-40B4-BE49-F238E27FC236}">
                <a16:creationId xmlns:a16="http://schemas.microsoft.com/office/drawing/2014/main" id="{48B29834-C21A-4C52-9195-8AF90C2F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1695450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Certified organization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55">
            <a:extLst xmlns:a="http://schemas.openxmlformats.org/drawingml/2006/main">
              <a:ext uri="{FF2B5EF4-FFF2-40B4-BE49-F238E27FC236}">
                <a16:creationId xmlns:a16="http://schemas.microsoft.com/office/drawing/2014/main" id="{B3B03F91-9300-4CA8-ACAD-0B9FA3ED7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2479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8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356">
            <a:extLst xmlns:a="http://schemas.openxmlformats.org/drawingml/2006/main">
              <a:ext uri="{FF2B5EF4-FFF2-40B4-BE49-F238E27FC236}">
                <a16:creationId xmlns:a16="http://schemas.microsoft.com/office/drawing/2014/main" id="{5E6A6C6E-C4B5-4907-AC90-620BD193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43225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Standard and scope</a:t>
            </a:r>
            <a:endParaRPr sz="210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357">
            <a:extLst xmlns:a="http://schemas.openxmlformats.org/drawingml/2006/main">
              <a:ext uri="{FF2B5EF4-FFF2-40B4-BE49-F238E27FC236}">
                <a16:creationId xmlns:a16="http://schemas.microsoft.com/office/drawing/2014/main" id="{00B9A1B9-FCB3-45C1-9206-40F9B2A1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495675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ISO 9001:2015</a:t>
            </a:r>
            <a:endParaRPr sz="18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lnSpc>
                <a:spcPct val="108000"/>
              </a:lnSpc>
              <a:buNone/>
              <a:defRPr sz="18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3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Production of EPP and EPO foam products</a:t>
            </a:r>
            <a:endParaRPr sz="18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358">
            <a:extLst xmlns:a="http://schemas.openxmlformats.org/drawingml/2006/main">
              <a:ext uri="{FF2B5EF4-FFF2-40B4-BE49-F238E27FC236}">
                <a16:creationId xmlns:a16="http://schemas.microsoft.com/office/drawing/2014/main" id="{5D7A3824-505B-4FF5-9261-96A8FBC42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591050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Certificate details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359">
            <a:extLst xmlns:a="http://schemas.openxmlformats.org/drawingml/2006/main">
              <a:ext uri="{FF2B5EF4-FFF2-40B4-BE49-F238E27FC236}">
                <a16:creationId xmlns:a16="http://schemas.microsoft.com/office/drawing/2014/main" id="{6C4D5A60-59A2-4E6B-940C-7A517089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5143500"/>
            <a:ext cx="48577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No. DZ/CN/2411091Q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Certificate valid until 9 February 2028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360">
            <a:extLst xmlns:a="http://schemas.openxmlformats.org/drawingml/2006/main">
              <a:ext uri="{FF2B5EF4-FFF2-40B4-BE49-F238E27FC236}">
                <a16:creationId xmlns:a16="http://schemas.microsoft.com/office/drawing/2014/main" id="{5C8097D6-B205-43B4-B5E4-0474E697C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6238875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Surveillance audit</a:t>
            </a:r>
            <a:endParaRPr sz="210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361">
            <a:extLst xmlns:a="http://schemas.openxmlformats.org/drawingml/2006/main">
              <a:ext uri="{FF2B5EF4-FFF2-40B4-BE49-F238E27FC236}">
                <a16:creationId xmlns:a16="http://schemas.microsoft.com/office/drawing/2014/main" id="{D8D65F42-FC5D-4743-A787-627469BBF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6791325"/>
            <a:ext cx="48577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First surveillance audit passed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Statement valid until 10 February 2027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362">
            <a:extLst xmlns:a="http://schemas.openxmlformats.org/drawingml/2006/main">
              <a:ext uri="{FF2B5EF4-FFF2-40B4-BE49-F238E27FC236}">
                <a16:creationId xmlns:a16="http://schemas.microsoft.com/office/drawing/2014/main" id="{69FE3D81-59D4-4C75-AC74-2598C45C5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Original certificate and surveillance statement shown. Continued certification depends on surveillance audits required by the certification body.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6269577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0" name="图片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11e95546af47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63">
            <a:extLst xmlns:a="http://schemas.openxmlformats.org/drawingml/2006/main">
              <a:ext uri="{FF2B5EF4-FFF2-40B4-BE49-F238E27FC236}">
                <a16:creationId xmlns:a16="http://schemas.microsoft.com/office/drawing/2014/main" id="{6532FCA7-4307-49E4-87E8-A268D7154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5S workplace management and improvement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64">
            <a:extLst xmlns:a="http://schemas.openxmlformats.org/drawingml/2006/main">
              <a:ext uri="{FF2B5EF4-FFF2-40B4-BE49-F238E27FC236}">
                <a16:creationId xmlns:a16="http://schemas.microsoft.com/office/drawing/2014/main" id="{BF37C791-8CDE-4D50-B8E2-C044028EF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5S WORKPLACE MANAGEMENT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65">
            <a:extLst xmlns:a="http://schemas.openxmlformats.org/drawingml/2006/main">
              <a:ext uri="{FF2B5EF4-FFF2-40B4-BE49-F238E27FC236}">
                <a16:creationId xmlns:a16="http://schemas.microsoft.com/office/drawing/2014/main" id="{8895B3AB-445C-4389-8839-F254C225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66">
            <a:extLst xmlns:a="http://schemas.openxmlformats.org/drawingml/2006/main">
              <a:ext uri="{FF2B5EF4-FFF2-40B4-BE49-F238E27FC236}">
                <a16:creationId xmlns:a16="http://schemas.microsoft.com/office/drawing/2014/main" id="{A61E5827-FE8B-4D28-8A55-9B746D959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67">
            <a:extLst xmlns:a="http://schemas.openxmlformats.org/drawingml/2006/main">
              <a:ext uri="{FF2B5EF4-FFF2-40B4-BE49-F238E27FC236}">
                <a16:creationId xmlns:a16="http://schemas.microsoft.com/office/drawing/2014/main" id="{060334F9-64B1-422B-A51E-4063C62E7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23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68">
            <a:extLst xmlns:a="http://schemas.openxmlformats.org/drawingml/2006/main">
              <a:ext uri="{FF2B5EF4-FFF2-40B4-BE49-F238E27FC236}">
                <a16:creationId xmlns:a16="http://schemas.microsoft.com/office/drawing/2014/main" id="{5BCFBD72-3F85-456F-BBAA-59ED0F553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Apply standards for work areas, materials, tools and operations. Daily checks support corrective action and consistent work habits.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127" name="表格 30"/>
          <p:cNvGraphicFramePr/>
          <p:nvPr/>
        </p:nvGraphicFramePr>
        <p:xfrm>
          <a:off xmlns:a="http://schemas.openxmlformats.org/drawingml/2006/main" x="723900" y="2486025"/>
          <a:ext xmlns:a="http://schemas.openxmlformats.org/drawingml/2006/main" cx="13811250" cy="3781428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66925"/>
                <a:gridCol w="6505575"/>
                <a:gridCol w="5238750"/>
              </a:tblGrid>
              <a:tr h="630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5S element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Workplace implementation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Visual controls and inspection points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630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Sort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Separate needed items from unneeded ones. Remove idle and unusable materials.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Red tags, holding areas and disposition records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30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Set in order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Assign tool positions and material areas. Keep access and aisles clear.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Area markings, location labels, status and lot identification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630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Shine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Remove beads, dust and debris. Use equipment cleaning to identify issues.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Cleaning checks for machines, floors and material areas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30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Standardize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Standardize sorting, storage and cleaning requirements.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72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Photo standards, assigned areas and checklists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6302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Sustain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Conduct role-based training, handover checks and daily self-checks.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Execution records, issue feedback and corrective-action reviews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</a:tbl>
          </a:graphicData>
        </a:graphic>
      </p:graphicFrame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C7030145-3B4E-40DA-93CC-CB048CFD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743700"/>
            <a:ext cx="2524125" cy="695325"/>
          </a:xfrm>
          <a:prstGeom xmlns:a="http://schemas.openxmlformats.org/drawingml/2006/main" prst="roundRect">
            <a:avLst>
              <a:gd name="adj" fmla="val 1232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0" name="text-369">
            <a:extLst xmlns:a="http://schemas.openxmlformats.org/drawingml/2006/main">
              <a:ext uri="{FF2B5EF4-FFF2-40B4-BE49-F238E27FC236}">
                <a16:creationId xmlns:a16="http://schemas.microsoft.com/office/drawing/2014/main" id="{E45795E4-7C67-494A-BC37-D92B5425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9246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Assign work areas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978537C2-1FF3-4F0A-B8A8-1E462607E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6743700"/>
            <a:ext cx="2524125" cy="695325"/>
          </a:xfrm>
          <a:prstGeom xmlns:a="http://schemas.openxmlformats.org/drawingml/2006/main" prst="roundRect">
            <a:avLst>
              <a:gd name="adj" fmla="val 1232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370">
            <a:extLst xmlns:a="http://schemas.openxmlformats.org/drawingml/2006/main">
              <a:ext uri="{FF2B5EF4-FFF2-40B4-BE49-F238E27FC236}">
                <a16:creationId xmlns:a16="http://schemas.microsoft.com/office/drawing/2014/main" id="{1D258C1F-4125-4C92-A5C8-6F1D74630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69246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Daily checks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55C7D38-1411-404D-8641-688D97281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6743700"/>
            <a:ext cx="2524125" cy="695325"/>
          </a:xfrm>
          <a:prstGeom xmlns:a="http://schemas.openxmlformats.org/drawingml/2006/main" prst="roundRect">
            <a:avLst>
              <a:gd name="adj" fmla="val 1232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4" name="text-371">
            <a:extLst xmlns:a="http://schemas.openxmlformats.org/drawingml/2006/main">
              <a:ext uri="{FF2B5EF4-FFF2-40B4-BE49-F238E27FC236}">
                <a16:creationId xmlns:a16="http://schemas.microsoft.com/office/drawing/2014/main" id="{C9870F05-77D8-456A-8783-A1BA180CF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69246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Record issues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F38FADDD-77C2-4641-B402-C3DA54D5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6743700"/>
            <a:ext cx="2524125" cy="695325"/>
          </a:xfrm>
          <a:prstGeom xmlns:a="http://schemas.openxmlformats.org/drawingml/2006/main" prst="roundRect">
            <a:avLst>
              <a:gd name="adj" fmla="val 1232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6" name="text-372">
            <a:extLst xmlns:a="http://schemas.openxmlformats.org/drawingml/2006/main">
              <a:ext uri="{FF2B5EF4-FFF2-40B4-BE49-F238E27FC236}">
                <a16:creationId xmlns:a16="http://schemas.microsoft.com/office/drawing/2014/main" id="{90A9B728-DE8F-4667-87AA-269FDDF90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69246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38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Correct by deadline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740D1C85-4F87-42E5-BEC2-B9DB323B8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0" y="6743700"/>
            <a:ext cx="2524125" cy="695325"/>
          </a:xfrm>
          <a:prstGeom xmlns:a="http://schemas.openxmlformats.org/drawingml/2006/main" prst="roundRect">
            <a:avLst>
              <a:gd name="adj" fmla="val 1232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373">
            <a:extLst xmlns:a="http://schemas.openxmlformats.org/drawingml/2006/main">
              <a:ext uri="{FF2B5EF4-FFF2-40B4-BE49-F238E27FC236}">
                <a16:creationId xmlns:a16="http://schemas.microsoft.com/office/drawing/2014/main" id="{A64E08A9-8A10-477E-A63D-BA44FD547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34850" y="69246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Recheck &amp; sustain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38" name="直接箭头连接符 41"/>
          <p:cNvCxnSpPr>
            <a:stCxn xmlns:a="http://schemas.openxmlformats.org/drawingml/2006/main" id="9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248025" y="709136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39" name="直接箭头连接符 42"/>
          <p:cNvCxnSpPr>
            <a:stCxn xmlns:a="http://schemas.openxmlformats.org/drawingml/2006/main" id="11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6067425" y="709136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40" name="直接箭头连接符 43"/>
          <p:cNvCxnSpPr>
            <a:stCxn xmlns:a="http://schemas.openxmlformats.org/drawingml/2006/main" id="13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8886825" y="709136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41" name="直接箭头连接符 44"/>
          <p:cNvCxnSpPr>
            <a:stCxn xmlns:a="http://schemas.openxmlformats.org/drawingml/2006/main" id="15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11706225" y="709136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3" name="text-374">
            <a:extLst xmlns:a="http://schemas.openxmlformats.org/drawingml/2006/main">
              <a:ext uri="{FF2B5EF4-FFF2-40B4-BE49-F238E27FC236}">
                <a16:creationId xmlns:a16="http://schemas.microsoft.com/office/drawing/2014/main" id="{89CB4A89-9C41-42C5-BB2D-F5592159D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5S framework: actual site rules define check frequency, responsible roles and deadlines. Include safety in daily checks.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3863832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63de88ae93487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75">
            <a:extLst xmlns:a="http://schemas.openxmlformats.org/drawingml/2006/main">
              <a:ext uri="{FF2B5EF4-FFF2-40B4-BE49-F238E27FC236}">
                <a16:creationId xmlns:a16="http://schemas.microsoft.com/office/drawing/2014/main" id="{3DC0E884-4A51-48C9-8716-780F472DC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Common molding issues and troubleshooting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76">
            <a:extLst xmlns:a="http://schemas.openxmlformats.org/drawingml/2006/main">
              <a:ext uri="{FF2B5EF4-FFF2-40B4-BE49-F238E27FC236}">
                <a16:creationId xmlns:a16="http://schemas.microsoft.com/office/drawing/2014/main" id="{45F5AC63-2357-4946-90C6-B9D18C02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PROCESS TROUBLESHOOTING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77">
            <a:extLst xmlns:a="http://schemas.openxmlformats.org/drawingml/2006/main">
              <a:ext uri="{FF2B5EF4-FFF2-40B4-BE49-F238E27FC236}">
                <a16:creationId xmlns:a16="http://schemas.microsoft.com/office/drawing/2014/main" id="{31196566-57A7-4A57-B8AE-5CCD949C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78">
            <a:extLst xmlns:a="http://schemas.openxmlformats.org/drawingml/2006/main">
              <a:ext uri="{FF2B5EF4-FFF2-40B4-BE49-F238E27FC236}">
                <a16:creationId xmlns:a16="http://schemas.microsoft.com/office/drawing/2014/main" id="{8C86A54E-3C70-4391-A1A5-B418B279D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79">
            <a:extLst xmlns:a="http://schemas.openxmlformats.org/drawingml/2006/main">
              <a:ext uri="{FF2B5EF4-FFF2-40B4-BE49-F238E27FC236}">
                <a16:creationId xmlns:a16="http://schemas.microsoft.com/office/drawing/2014/main" id="{C1986AA2-2035-4B19-8E8B-BE8137070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24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80">
            <a:extLst xmlns:a="http://schemas.openxmlformats.org/drawingml/2006/main">
              <a:ext uri="{FF2B5EF4-FFF2-40B4-BE49-F238E27FC236}">
                <a16:creationId xmlns:a16="http://schemas.microsoft.com/office/drawing/2014/main" id="{1F724B18-5615-41D0-A2CE-D70EF025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Retain affected samples and lot, machine and mold information. Use process records to verify the cause.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19" name="表格 16"/>
          <p:cNvGraphicFramePr/>
          <p:nvPr/>
        </p:nvGraphicFramePr>
        <p:xfrm>
          <a:off xmlns:a="http://schemas.openxmlformats.org/drawingml/2006/main" x="723900" y="2457450"/>
          <a:ext xmlns:a="http://schemas.openxmlformats.org/drawingml/2006/main" cx="13811250" cy="4695828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47925"/>
                <a:gridCol w="6115050"/>
                <a:gridCol w="5248275"/>
              </a:tblGrid>
              <a:tr h="7826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Symptom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Priority checks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Validation or corrective action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7826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Short fill / incomplete areas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Material supply, filling paths and local geometry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Filling and venting condition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Check conditions at the defect location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Reapprove the first article after adjustment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7826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Poor bead fusion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Material condition and steam flow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Compatibility of fusion conditions and pretreatment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Verify by cross-section or an agreed method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Validate adjustments through trials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7826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Shrinkage / warpage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Cooling uniformity and condition at demolding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Design, stabilization and post-treatment conditions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5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Use consistent measurement timing and datums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5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Compare process and sample records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7826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538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Weight / dimensional variation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Material lots, filling and process variation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Measurement method and part stabilization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Verify gauges and methods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Remeasure and analyze process trends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782638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88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Surface / demolding damage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Parting, ejection and handling methods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Mold surface, contamination and cleanliness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13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Distinguish tooling, molding and handling causes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613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Validate appearance samples after correction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</a:tbl>
          </a:graphicData>
        </a:graphic>
      </p:graphicFrame>
      <p:sp>
        <p:nvSpPr>
          <p:cNvPr id="9" name="text-381">
            <a:extLst xmlns:a="http://schemas.openxmlformats.org/drawingml/2006/main">
              <a:ext uri="{FF2B5EF4-FFF2-40B4-BE49-F238E27FC236}">
                <a16:creationId xmlns:a16="http://schemas.microsoft.com/office/drawing/2014/main" id="{D9664880-D8DA-4291-B85E-5BC10065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Industry guidance: symptoms do not establish causes. Technical staff must use manufacturer data and on-site validation before adjusting parameters.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4456151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4" name="图片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a3a3ceccfd447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82">
            <a:extLst xmlns:a="http://schemas.openxmlformats.org/drawingml/2006/main">
              <a:ext uri="{FF2B5EF4-FFF2-40B4-BE49-F238E27FC236}">
                <a16:creationId xmlns:a16="http://schemas.microsoft.com/office/drawing/2014/main" id="{7FFF6B83-B883-47B2-96DE-7DF752FF9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Issue resolution and lot traceability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83">
            <a:extLst xmlns:a="http://schemas.openxmlformats.org/drawingml/2006/main">
              <a:ext uri="{FF2B5EF4-FFF2-40B4-BE49-F238E27FC236}">
                <a16:creationId xmlns:a16="http://schemas.microsoft.com/office/drawing/2014/main" id="{C412BF09-E744-4FBC-AB4A-C9AE51E54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TRACEABILITY &amp; IMPROVEMENT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84">
            <a:extLst xmlns:a="http://schemas.openxmlformats.org/drawingml/2006/main">
              <a:ext uri="{FF2B5EF4-FFF2-40B4-BE49-F238E27FC236}">
                <a16:creationId xmlns:a16="http://schemas.microsoft.com/office/drawing/2014/main" id="{58F7FFD5-75C7-4B62-84EE-8FDB3221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85">
            <a:extLst xmlns:a="http://schemas.openxmlformats.org/drawingml/2006/main">
              <a:ext uri="{FF2B5EF4-FFF2-40B4-BE49-F238E27FC236}">
                <a16:creationId xmlns:a16="http://schemas.microsoft.com/office/drawing/2014/main" id="{0057CBDE-9E1C-4034-AB2D-4D56CC0AF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86">
            <a:extLst xmlns:a="http://schemas.openxmlformats.org/drawingml/2006/main">
              <a:ext uri="{FF2B5EF4-FFF2-40B4-BE49-F238E27FC236}">
                <a16:creationId xmlns:a16="http://schemas.microsoft.com/office/drawing/2014/main" id="{E95DBF78-0C45-4558-9F43-2249C1EBE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25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87">
            <a:extLst xmlns:a="http://schemas.openxmlformats.org/drawingml/2006/main">
              <a:ext uri="{FF2B5EF4-FFF2-40B4-BE49-F238E27FC236}">
                <a16:creationId xmlns:a16="http://schemas.microsoft.com/office/drawing/2014/main" id="{7AD39AB0-6F62-4590-B4E9-0AFFFEDD0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Link issue handling to lot information to define the affected scope, disposition and reinspection results.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A3B4A0B-AE35-4816-B26B-19B62AEC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3105150" cy="1304925"/>
          </a:xfrm>
          <a:prstGeom xmlns:a="http://schemas.openxmlformats.org/drawingml/2006/main" prst="roundRect">
            <a:avLst>
              <a:gd name="adj" fmla="val 656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388">
            <a:extLst xmlns:a="http://schemas.openxmlformats.org/drawingml/2006/main">
              <a:ext uri="{FF2B5EF4-FFF2-40B4-BE49-F238E27FC236}">
                <a16:creationId xmlns:a16="http://schemas.microsoft.com/office/drawing/2014/main" id="{BCF40217-4CB7-4162-8569-F32035E9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670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Detect &amp; record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89">
            <a:extLst xmlns:a="http://schemas.openxmlformats.org/drawingml/2006/main">
              <a:ext uri="{FF2B5EF4-FFF2-40B4-BE49-F238E27FC236}">
                <a16:creationId xmlns:a16="http://schemas.microsoft.com/office/drawing/2014/main" id="{CEAD2DDB-FBAE-4742-9AB9-45381A53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333750"/>
            <a:ext cx="28194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Describe the issue and impact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2692C92C-25DD-44F7-9E38-25558598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686050"/>
            <a:ext cx="3105150" cy="1304925"/>
          </a:xfrm>
          <a:prstGeom xmlns:a="http://schemas.openxmlformats.org/drawingml/2006/main" prst="roundRect">
            <a:avLst>
              <a:gd name="adj" fmla="val 6569"/>
            </a:avLst>
          </a:prstGeom>
          <a:solidFill xmlns:a="http://schemas.openxmlformats.org/drawingml/2006/main">
            <a:srgbClr val="327C75"/>
          </a:solidFill>
          <a:ln xmlns:a="http://schemas.openxmlformats.org/drawingml/2006/main" w="10478">
            <a:solidFill>
              <a:srgbClr val="327C75"/>
            </a:solidFill>
          </a:ln>
        </p:spPr>
      </p:sp>
      <p:sp>
        <p:nvSpPr>
          <p:cNvPr id="12" name="text-390">
            <a:extLst xmlns:a="http://schemas.openxmlformats.org/drawingml/2006/main">
              <a:ext uri="{FF2B5EF4-FFF2-40B4-BE49-F238E27FC236}">
                <a16:creationId xmlns:a16="http://schemas.microsoft.com/office/drawing/2014/main" id="{6827B813-E0A8-40C9-8856-5DAD5563B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8670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Segregate &amp; assess</a:t>
            </a:r>
            <a:endParaRPr sz="21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391">
            <a:extLst xmlns:a="http://schemas.openxmlformats.org/drawingml/2006/main">
              <a:ext uri="{FF2B5EF4-FFF2-40B4-BE49-F238E27FC236}">
                <a16:creationId xmlns:a16="http://schemas.microsoft.com/office/drawing/2014/main" id="{1B852266-7E6C-499A-8805-C9AFE4CB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333750"/>
            <a:ext cx="28194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Distinguish product status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C616D8C-287A-4072-89B3-D068BB7B0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686050"/>
            <a:ext cx="3105150" cy="1304925"/>
          </a:xfrm>
          <a:prstGeom xmlns:a="http://schemas.openxmlformats.org/drawingml/2006/main" prst="roundRect">
            <a:avLst>
              <a:gd name="adj" fmla="val 656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392">
            <a:extLst xmlns:a="http://schemas.openxmlformats.org/drawingml/2006/main">
              <a:ext uri="{FF2B5EF4-FFF2-40B4-BE49-F238E27FC236}">
                <a16:creationId xmlns:a16="http://schemas.microsoft.com/office/drawing/2014/main" id="{E48309F5-D723-40A1-A0F4-9F2BFB866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8670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Analyze &amp; act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393">
            <a:extLst xmlns:a="http://schemas.openxmlformats.org/drawingml/2006/main">
              <a:ext uri="{FF2B5EF4-FFF2-40B4-BE49-F238E27FC236}">
                <a16:creationId xmlns:a16="http://schemas.microsoft.com/office/drawing/2014/main" id="{32FFDD80-C7B4-4020-A004-D90DD671A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3333750"/>
            <a:ext cx="28194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Identify causes and actions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C8945098-058C-440F-8D9F-770649CD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2686050"/>
            <a:ext cx="3105150" cy="1304925"/>
          </a:xfrm>
          <a:prstGeom xmlns:a="http://schemas.openxmlformats.org/drawingml/2006/main" prst="roundRect">
            <a:avLst>
              <a:gd name="adj" fmla="val 656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394">
            <a:extLst xmlns:a="http://schemas.openxmlformats.org/drawingml/2006/main">
              <a:ext uri="{FF2B5EF4-FFF2-40B4-BE49-F238E27FC236}">
                <a16:creationId xmlns:a16="http://schemas.microsoft.com/office/drawing/2014/main" id="{941EAE1B-9ACB-44E8-B7A1-82D19AD3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8670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Recheck &amp; close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395">
            <a:extLst xmlns:a="http://schemas.openxmlformats.org/drawingml/2006/main">
              <a:ext uri="{FF2B5EF4-FFF2-40B4-BE49-F238E27FC236}">
                <a16:creationId xmlns:a16="http://schemas.microsoft.com/office/drawing/2014/main" id="{EC5BC6E7-C111-4565-BD40-72F71B3B4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3825" y="3333750"/>
            <a:ext cx="28194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Verify results and give feedback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43" name="直接箭头连接符 50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829050" y="33385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44" name="直接箭头连接符 51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7391400" y="33385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45" name="直接箭头连接符 52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10953750" y="33385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3" name="text-396">
            <a:extLst xmlns:a="http://schemas.openxmlformats.org/drawingml/2006/main">
              <a:ext uri="{FF2B5EF4-FFF2-40B4-BE49-F238E27FC236}">
                <a16:creationId xmlns:a16="http://schemas.microsoft.com/office/drawing/2014/main" id="{4E1FCBA7-D50D-48B2-B4EB-1FD1CAA9E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29100"/>
            <a:ext cx="1371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If reinspection fails, repeat analysis and action. When it passes, communicate the relevant operating requirements.</a:t>
            </a:r>
            <a:endParaRPr sz="1725" b="0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text-397">
            <a:extLst xmlns:a="http://schemas.openxmlformats.org/drawingml/2006/main">
              <a:ext uri="{FF2B5EF4-FFF2-40B4-BE49-F238E27FC236}">
                <a16:creationId xmlns:a16="http://schemas.microsoft.com/office/drawing/2014/main" id="{FC0D9A39-4B54-4B33-940E-594672F4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48200"/>
            <a:ext cx="1371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Suggested traceability records</a:t>
            </a:r>
            <a:endParaRPr sz="23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398">
            <a:extLst xmlns:a="http://schemas.openxmlformats.org/drawingml/2006/main">
              <a:ext uri="{FF2B5EF4-FFF2-40B4-BE49-F238E27FC236}">
                <a16:creationId xmlns:a16="http://schemas.microsoft.com/office/drawing/2014/main" id="{2312A2D9-C5C6-46E9-A3B4-DEF903E1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381625"/>
            <a:ext cx="219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Orders and drawings</a:t>
            </a:r>
            <a:endParaRPr sz="20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text-399">
            <a:extLst xmlns:a="http://schemas.openxmlformats.org/drawingml/2006/main">
              <a:ext uri="{FF2B5EF4-FFF2-40B4-BE49-F238E27FC236}">
                <a16:creationId xmlns:a16="http://schemas.microsoft.com/office/drawing/2014/main" id="{0C709E6E-CD30-4CAB-A515-405C1973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5381625"/>
            <a:ext cx="11258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Order number, product code, drawing and sample revisions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text-400">
            <a:extLst xmlns:a="http://schemas.openxmlformats.org/drawingml/2006/main">
              <a:ext uri="{FF2B5EF4-FFF2-40B4-BE49-F238E27FC236}">
                <a16:creationId xmlns:a16="http://schemas.microsoft.com/office/drawing/2014/main" id="{E75D2CFB-6A53-4B50-BB4D-C9C3FAFC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134100"/>
            <a:ext cx="219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88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Materials and production</a:t>
            </a:r>
            <a:endParaRPr sz="20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-401">
            <a:extLst xmlns:a="http://schemas.openxmlformats.org/drawingml/2006/main">
              <a:ext uri="{FF2B5EF4-FFF2-40B4-BE49-F238E27FC236}">
                <a16:creationId xmlns:a16="http://schemas.microsoft.com/office/drawing/2014/main" id="{DA6F4625-8BBB-4FB4-9CBE-892E708A3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6134100"/>
            <a:ext cx="11258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Material grade / lot, machine, mold, work order and production time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text-402">
            <a:extLst xmlns:a="http://schemas.openxmlformats.org/drawingml/2006/main">
              <a:ext uri="{FF2B5EF4-FFF2-40B4-BE49-F238E27FC236}">
                <a16:creationId xmlns:a16="http://schemas.microsoft.com/office/drawing/2014/main" id="{99E5F60C-9ED1-43B0-882A-9BD76C1FD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886575"/>
            <a:ext cx="219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Inspection and delivery</a:t>
            </a:r>
            <a:endParaRPr sz="20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text-403">
            <a:extLst xmlns:a="http://schemas.openxmlformats.org/drawingml/2006/main">
              <a:ext uri="{FF2B5EF4-FFF2-40B4-BE49-F238E27FC236}">
                <a16:creationId xmlns:a16="http://schemas.microsoft.com/office/drawing/2014/main" id="{2EF49463-CB50-4F91-8E5C-012E23DDA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6886575"/>
            <a:ext cx="11258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First-article and inspection results, issue disposition, labels and dispatch lots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text-404">
            <a:extLst xmlns:a="http://schemas.openxmlformats.org/drawingml/2006/main">
              <a:ext uri="{FF2B5EF4-FFF2-40B4-BE49-F238E27FC236}">
                <a16:creationId xmlns:a16="http://schemas.microsoft.com/office/drawing/2014/main" id="{B040EC56-E408-4310-A4D2-76228A2E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Management framework: actual procedures and project agreements define record formats, retention and customer traceability scope.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254333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1" name="图片 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975e95f52b437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405">
            <a:extLst xmlns:a="http://schemas.openxmlformats.org/drawingml/2006/main">
              <a:ext uri="{FF2B5EF4-FFF2-40B4-BE49-F238E27FC236}">
                <a16:creationId xmlns:a16="http://schemas.microsoft.com/office/drawing/2014/main" id="{2EA547E7-B688-4667-94CC-D3A8452A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Responsive and accountable project service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406">
            <a:extLst xmlns:a="http://schemas.openxmlformats.org/drawingml/2006/main">
              <a:ext uri="{FF2B5EF4-FFF2-40B4-BE49-F238E27FC236}">
                <a16:creationId xmlns:a16="http://schemas.microsoft.com/office/drawing/2014/main" id="{1D8C129F-9574-4B71-838A-C247EDC4F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SERVICE TEAM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407">
            <a:extLst xmlns:a="http://schemas.openxmlformats.org/drawingml/2006/main">
              <a:ext uri="{FF2B5EF4-FFF2-40B4-BE49-F238E27FC236}">
                <a16:creationId xmlns:a16="http://schemas.microsoft.com/office/drawing/2014/main" id="{07C8961F-242C-409B-86D0-6B1A3BFC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408">
            <a:extLst xmlns:a="http://schemas.openxmlformats.org/drawingml/2006/main">
              <a:ext uri="{FF2B5EF4-FFF2-40B4-BE49-F238E27FC236}">
                <a16:creationId xmlns:a16="http://schemas.microsoft.com/office/drawing/2014/main" id="{BA31F07B-8F5B-4AB1-818F-6A163F74C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09">
            <a:extLst xmlns:a="http://schemas.openxmlformats.org/drawingml/2006/main">
              <a:ext uri="{FF2B5EF4-FFF2-40B4-BE49-F238E27FC236}">
                <a16:creationId xmlns:a16="http://schemas.microsoft.com/office/drawing/2014/main" id="{F5A253B8-1199-4F0E-812E-F2FA6DD4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26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410">
            <a:extLst xmlns:a="http://schemas.openxmlformats.org/drawingml/2006/main">
              <a:ext uri="{FF2B5EF4-FFF2-40B4-BE49-F238E27FC236}">
                <a16:creationId xmlns:a16="http://schemas.microsoft.com/office/drawing/2014/main" id="{04025939-330A-4976-9F85-241D9E4E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24050"/>
            <a:ext cx="809625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63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63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Within 48 hours</a:t>
            </a:r>
            <a:endParaRPr sz="63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411">
            <a:extLst xmlns:a="http://schemas.openxmlformats.org/drawingml/2006/main">
              <a:ext uri="{FF2B5EF4-FFF2-40B4-BE49-F238E27FC236}">
                <a16:creationId xmlns:a16="http://schemas.microsoft.com/office/drawing/2014/main" id="{93FEE895-6F96-4CFA-B360-D9EB7F2A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133725"/>
            <a:ext cx="78962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5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Response to service requests and complaints</a:t>
            </a:r>
            <a:endParaRPr sz="25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412">
            <a:extLst xmlns:a="http://schemas.openxmlformats.org/drawingml/2006/main">
              <a:ext uri="{FF2B5EF4-FFF2-40B4-BE49-F238E27FC236}">
                <a16:creationId xmlns:a16="http://schemas.microsoft.com/office/drawing/2014/main" id="{4DBC8F20-6D25-4951-8E23-733A79E08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2038350"/>
            <a:ext cx="5191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Coordinated project support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413">
            <a:extLst xmlns:a="http://schemas.openxmlformats.org/drawingml/2006/main">
              <a:ext uri="{FF2B5EF4-FFF2-40B4-BE49-F238E27FC236}">
                <a16:creationId xmlns:a16="http://schemas.microsoft.com/office/drawing/2014/main" id="{F09C7083-D49D-411A-B597-9718EE4C9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2590800"/>
            <a:ext cx="51911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8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88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Sales gathers requirements. Engineering, production and quality follow up together.</a:t>
            </a:r>
            <a:endParaRPr sz="21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414">
            <a:extLst xmlns:a="http://schemas.openxmlformats.org/drawingml/2006/main">
              <a:ext uri="{FF2B5EF4-FFF2-40B4-BE49-F238E27FC236}">
                <a16:creationId xmlns:a16="http://schemas.microsoft.com/office/drawing/2014/main" id="{A6B68CB3-EDB3-44C3-9317-0234797C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648075"/>
            <a:ext cx="5191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Progress and results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415">
            <a:extLst xmlns:a="http://schemas.openxmlformats.org/drawingml/2006/main">
              <a:ext uri="{FF2B5EF4-FFF2-40B4-BE49-F238E27FC236}">
                <a16:creationId xmlns:a16="http://schemas.microsoft.com/office/drawing/2014/main" id="{149AA161-7893-41D5-9F05-4E825439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4200525"/>
            <a:ext cx="51911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Identify open points and responsible departments. Keep customers informed of progress and outcomes.</a:t>
            </a:r>
            <a:endParaRPr sz="21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6504010-FC75-408D-A669-C85B88AD0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48325"/>
            <a:ext cx="3105150" cy="1362075"/>
          </a:xfrm>
          <a:prstGeom xmlns:a="http://schemas.openxmlformats.org/drawingml/2006/main" prst="roundRect">
            <a:avLst>
              <a:gd name="adj" fmla="val 6294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4" name="text-416">
            <a:extLst xmlns:a="http://schemas.openxmlformats.org/drawingml/2006/main">
              <a:ext uri="{FF2B5EF4-FFF2-40B4-BE49-F238E27FC236}">
                <a16:creationId xmlns:a16="http://schemas.microsoft.com/office/drawing/2014/main" id="{F62CC41B-104C-4C6A-93D8-71BE3A8C7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8293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Request received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417">
            <a:extLst xmlns:a="http://schemas.openxmlformats.org/drawingml/2006/main">
              <a:ext uri="{FF2B5EF4-FFF2-40B4-BE49-F238E27FC236}">
                <a16:creationId xmlns:a16="http://schemas.microsoft.com/office/drawing/2014/main" id="{A76B5514-5D93-43E2-8B05-0432F29E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6296025"/>
            <a:ext cx="28194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Drawings, samples and timing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D129BA3D-F9F8-4A49-905F-1EB3E421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648325"/>
            <a:ext cx="3105150" cy="1362075"/>
          </a:xfrm>
          <a:prstGeom xmlns:a="http://schemas.openxmlformats.org/drawingml/2006/main" prst="roundRect">
            <a:avLst>
              <a:gd name="adj" fmla="val 6294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7" name="text-418">
            <a:extLst xmlns:a="http://schemas.openxmlformats.org/drawingml/2006/main">
              <a:ext uri="{FF2B5EF4-FFF2-40B4-BE49-F238E27FC236}">
                <a16:creationId xmlns:a16="http://schemas.microsoft.com/office/drawing/2014/main" id="{7AD44C48-5F14-4256-B495-CD826AD5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8293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Internal review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text-419">
            <a:extLst xmlns:a="http://schemas.openxmlformats.org/drawingml/2006/main">
              <a:ext uri="{FF2B5EF4-FFF2-40B4-BE49-F238E27FC236}">
                <a16:creationId xmlns:a16="http://schemas.microsoft.com/office/drawing/2014/main" id="{43DBBA47-E403-4EC7-8337-9F4BA9A4D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6296025"/>
            <a:ext cx="28194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Engineering, production and quality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E1FF26EE-7C4F-43FD-A82D-7B32C578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648325"/>
            <a:ext cx="3105150" cy="1362075"/>
          </a:xfrm>
          <a:prstGeom xmlns:a="http://schemas.openxmlformats.org/drawingml/2006/main" prst="roundRect">
            <a:avLst>
              <a:gd name="adj" fmla="val 6294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0" name="text-420">
            <a:extLst xmlns:a="http://schemas.openxmlformats.org/drawingml/2006/main">
              <a:ext uri="{FF2B5EF4-FFF2-40B4-BE49-F238E27FC236}">
                <a16:creationId xmlns:a16="http://schemas.microsoft.com/office/drawing/2014/main" id="{FACA3801-85CF-4159-AFE6-6C4ED92E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8293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Proposed plan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-421">
            <a:extLst xmlns:a="http://schemas.openxmlformats.org/drawingml/2006/main">
              <a:ext uri="{FF2B5EF4-FFF2-40B4-BE49-F238E27FC236}">
                <a16:creationId xmlns:a16="http://schemas.microsoft.com/office/drawing/2014/main" id="{E0321805-870D-4D7B-AFEB-393F81EFD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6296025"/>
            <a:ext cx="28194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Conditions, schedule and open points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圆角矩形 21">
            <a:extLst xmlns:a="http://schemas.openxmlformats.org/drawingml/2006/main">
              <a:ext uri="{FF2B5EF4-FFF2-40B4-BE49-F238E27FC236}">
                <a16:creationId xmlns:a16="http://schemas.microsoft.com/office/drawing/2014/main" id="{E8B8978C-C958-4F94-9DAA-E70BAAF31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648325"/>
            <a:ext cx="3105150" cy="1362075"/>
          </a:xfrm>
          <a:prstGeom xmlns:a="http://schemas.openxmlformats.org/drawingml/2006/main" prst="roundRect">
            <a:avLst>
              <a:gd name="adj" fmla="val 6294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3" name="text-422">
            <a:extLst xmlns:a="http://schemas.openxmlformats.org/drawingml/2006/main">
              <a:ext uri="{FF2B5EF4-FFF2-40B4-BE49-F238E27FC236}">
                <a16:creationId xmlns:a16="http://schemas.microsoft.com/office/drawing/2014/main" id="{CCA1E427-75FF-475C-A706-25B25BE8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58293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Follow-through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text-423">
            <a:extLst xmlns:a="http://schemas.openxmlformats.org/drawingml/2006/main">
              <a:ext uri="{FF2B5EF4-FFF2-40B4-BE49-F238E27FC236}">
                <a16:creationId xmlns:a16="http://schemas.microsoft.com/office/drawing/2014/main" id="{0E531854-AAA5-4D9F-A77C-5BA2D5B32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3825" y="6296025"/>
            <a:ext cx="28194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Confirm results and ongoing support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65" name="直接箭头连接符 52"/>
          <p:cNvCxnSpPr>
            <a:stCxn xmlns:a="http://schemas.openxmlformats.org/drawingml/2006/main" id="13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3829050" y="632936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66" name="直接箭头连接符 53"/>
          <p:cNvCxnSpPr>
            <a:stCxn xmlns:a="http://schemas.openxmlformats.org/drawingml/2006/main" id="16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7391400" y="632936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67" name="直接箭头连接符 54"/>
          <p:cNvCxnSpPr>
            <a:stCxn xmlns:a="http://schemas.openxmlformats.org/drawingml/2006/main" id="19" idx="3"/>
            <a:endCxn xmlns:a="http://schemas.openxmlformats.org/drawingml/2006/main" id="22" idx="1"/>
          </p:cNvCxnSpPr>
          <p:nvPr/>
        </p:nvCxnSpPr>
        <p:spPr>
          <a:xfrm xmlns:a="http://schemas.openxmlformats.org/drawingml/2006/main">
            <a:off x="10953750" y="632936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8" name="text-424">
            <a:extLst xmlns:a="http://schemas.openxmlformats.org/drawingml/2006/main">
              <a:ext uri="{FF2B5EF4-FFF2-40B4-BE49-F238E27FC236}">
                <a16:creationId xmlns:a16="http://schemas.microsoft.com/office/drawing/2014/main" id="{C24FA654-AEC1-4A9C-AD95-EFAA11E54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Response time follows the supplier questionnaire. Communicate resolution progress and completion timing according to the actual situation.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773511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图片 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c711379a8e4ab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425">
            <a:extLst xmlns:a="http://schemas.openxmlformats.org/drawingml/2006/main">
              <a:ext uri="{FF2B5EF4-FFF2-40B4-BE49-F238E27FC236}">
                <a16:creationId xmlns:a16="http://schemas.microsoft.com/office/drawing/2014/main" id="{733CDEAD-1AF6-4A70-A815-B6BBA465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Supplier to multiple listed companies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426">
            <a:extLst xmlns:a="http://schemas.openxmlformats.org/drawingml/2006/main">
              <a:ext uri="{FF2B5EF4-FFF2-40B4-BE49-F238E27FC236}">
                <a16:creationId xmlns:a16="http://schemas.microsoft.com/office/drawing/2014/main" id="{3D927B96-7790-41D3-8E52-CF69A3DFF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CUSTOMER RELATIONSHIPS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427">
            <a:extLst xmlns:a="http://schemas.openxmlformats.org/drawingml/2006/main">
              <a:ext uri="{FF2B5EF4-FFF2-40B4-BE49-F238E27FC236}">
                <a16:creationId xmlns:a16="http://schemas.microsoft.com/office/drawing/2014/main" id="{78E2AD2E-48D6-4E87-A412-E547A38C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428">
            <a:extLst xmlns:a="http://schemas.openxmlformats.org/drawingml/2006/main">
              <a:ext uri="{FF2B5EF4-FFF2-40B4-BE49-F238E27FC236}">
                <a16:creationId xmlns:a16="http://schemas.microsoft.com/office/drawing/2014/main" id="{DCE70787-E80E-415D-B303-F00A4386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29">
            <a:extLst xmlns:a="http://schemas.openxmlformats.org/drawingml/2006/main">
              <a:ext uri="{FF2B5EF4-FFF2-40B4-BE49-F238E27FC236}">
                <a16:creationId xmlns:a16="http://schemas.microsoft.com/office/drawing/2014/main" id="{C64A12E6-0512-4463-8E54-0A0A411F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27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430">
            <a:extLst xmlns:a="http://schemas.openxmlformats.org/drawingml/2006/main">
              <a:ext uri="{FF2B5EF4-FFF2-40B4-BE49-F238E27FC236}">
                <a16:creationId xmlns:a16="http://schemas.microsoft.com/office/drawing/2014/main" id="{041B6AE3-4DE6-4A11-9B7F-71214CA7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Building on Guangzhou Xiangfeng's customer relationships, the business serves listed companies and customers in model aircraft, UAVs and other sectors.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431">
            <a:extLst xmlns:a="http://schemas.openxmlformats.org/drawingml/2006/main">
              <a:ext uri="{FF2B5EF4-FFF2-40B4-BE49-F238E27FC236}">
                <a16:creationId xmlns:a16="http://schemas.microsoft.com/office/drawing/2014/main" id="{A4A9644C-F5C0-43BE-9092-B87DE59B9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68199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1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41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Goertek</a:t>
            </a:r>
            <a:endParaRPr sz="41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432">
            <a:extLst xmlns:a="http://schemas.openxmlformats.org/drawingml/2006/main">
              <a:ext uri="{FF2B5EF4-FFF2-40B4-BE49-F238E27FC236}">
                <a16:creationId xmlns:a16="http://schemas.microsoft.com/office/drawing/2014/main" id="{5C2F0D85-B08B-4176-9454-506F00DF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76550"/>
            <a:ext cx="6667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12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412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TCL CSOT</a:t>
            </a:r>
            <a:endParaRPr sz="4125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433">
            <a:extLst xmlns:a="http://schemas.openxmlformats.org/drawingml/2006/main">
              <a:ext uri="{FF2B5EF4-FFF2-40B4-BE49-F238E27FC236}">
                <a16:creationId xmlns:a16="http://schemas.microsoft.com/office/drawing/2014/main" id="{F1377753-7E5A-4F62-B963-1319E4920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38650"/>
            <a:ext cx="66389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Model aircraft and hobby models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434">
            <a:extLst xmlns:a="http://schemas.openxmlformats.org/drawingml/2006/main">
              <a:ext uri="{FF2B5EF4-FFF2-40B4-BE49-F238E27FC236}">
                <a16:creationId xmlns:a16="http://schemas.microsoft.com/office/drawing/2014/main" id="{8E23F02C-F566-41F4-8161-FE80B0C3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438650"/>
            <a:ext cx="66389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UAV sector</a:t>
            </a:r>
            <a:endParaRPr sz="210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435">
            <a:extLst xmlns:a="http://schemas.openxmlformats.org/drawingml/2006/main">
              <a:ext uri="{FF2B5EF4-FFF2-40B4-BE49-F238E27FC236}">
                <a16:creationId xmlns:a16="http://schemas.microsoft.com/office/drawing/2014/main" id="{861A4417-A2D4-4575-A520-55F1EE868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38750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FMS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436">
            <a:extLst xmlns:a="http://schemas.openxmlformats.org/drawingml/2006/main">
              <a:ext uri="{FF2B5EF4-FFF2-40B4-BE49-F238E27FC236}">
                <a16:creationId xmlns:a16="http://schemas.microsoft.com/office/drawing/2014/main" id="{931CFEA6-B11C-41AF-AC89-321A47AC4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5238750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Skywalker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437">
            <a:extLst xmlns:a="http://schemas.openxmlformats.org/drawingml/2006/main">
              <a:ext uri="{FF2B5EF4-FFF2-40B4-BE49-F238E27FC236}">
                <a16:creationId xmlns:a16="http://schemas.microsoft.com/office/drawing/2014/main" id="{B1056EEB-AE37-421E-9C73-B12973590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276975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Hangzhou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Zhongtian Model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438">
            <a:extLst xmlns:a="http://schemas.openxmlformats.org/drawingml/2006/main">
              <a:ext uri="{FF2B5EF4-FFF2-40B4-BE49-F238E27FC236}">
                <a16:creationId xmlns:a16="http://schemas.microsoft.com/office/drawing/2014/main" id="{5540EE51-B308-4A83-9C61-342C31C98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6276975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Shengteng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Aviation Models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439">
            <a:extLst xmlns:a="http://schemas.openxmlformats.org/drawingml/2006/main">
              <a:ext uri="{FF2B5EF4-FFF2-40B4-BE49-F238E27FC236}">
                <a16:creationId xmlns:a16="http://schemas.microsoft.com/office/drawing/2014/main" id="{004FF395-4C35-48BD-8813-0BD04A08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5162550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Feima Robotics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440">
            <a:extLst xmlns:a="http://schemas.openxmlformats.org/drawingml/2006/main">
              <a:ext uri="{FF2B5EF4-FFF2-40B4-BE49-F238E27FC236}">
                <a16:creationId xmlns:a16="http://schemas.microsoft.com/office/drawing/2014/main" id="{4125CA22-5E5B-4DD5-8E22-A7CEFD45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5905500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Google Wing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text-441">
            <a:extLst xmlns:a="http://schemas.openxmlformats.org/drawingml/2006/main">
              <a:ext uri="{FF2B5EF4-FFF2-40B4-BE49-F238E27FC236}">
                <a16:creationId xmlns:a16="http://schemas.microsoft.com/office/drawing/2014/main" id="{B0EE9DE4-0FCF-49BA-AA51-27D7E9533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6648450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Diaopu UAV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442">
            <a:extLst xmlns:a="http://schemas.openxmlformats.org/drawingml/2006/main">
              <a:ext uri="{FF2B5EF4-FFF2-40B4-BE49-F238E27FC236}">
                <a16:creationId xmlns:a16="http://schemas.microsoft.com/office/drawing/2014/main" id="{289AE2F4-9EB1-4223-985E-F0658263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Selected customers include relationships developed during the Guangzhou Xiangfeng period. Agreements define the supplying entity, project scope and trading relationship.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1541478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图片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219dcba5b547f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443">
            <a:extLst xmlns:a="http://schemas.openxmlformats.org/drawingml/2006/main">
              <a:ext uri="{FF2B5EF4-FFF2-40B4-BE49-F238E27FC236}">
                <a16:creationId xmlns:a16="http://schemas.microsoft.com/office/drawing/2014/main" id="{FC4E5500-7231-4299-9AEE-F40DED9A2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Packaging, storage and delivery management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444">
            <a:extLst xmlns:a="http://schemas.openxmlformats.org/drawingml/2006/main">
              <a:ext uri="{FF2B5EF4-FFF2-40B4-BE49-F238E27FC236}">
                <a16:creationId xmlns:a16="http://schemas.microsoft.com/office/drawing/2014/main" id="{2FA22087-C681-4F19-87F1-BDE9CFECC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PACKAGING &amp; DELIVERY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445">
            <a:extLst xmlns:a="http://schemas.openxmlformats.org/drawingml/2006/main">
              <a:ext uri="{FF2B5EF4-FFF2-40B4-BE49-F238E27FC236}">
                <a16:creationId xmlns:a16="http://schemas.microsoft.com/office/drawing/2014/main" id="{54677563-DCCC-4976-A968-ABC2BEE5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446">
            <a:extLst xmlns:a="http://schemas.openxmlformats.org/drawingml/2006/main">
              <a:ext uri="{FF2B5EF4-FFF2-40B4-BE49-F238E27FC236}">
                <a16:creationId xmlns:a16="http://schemas.microsoft.com/office/drawing/2014/main" id="{11796DDF-9055-4955-9639-F61382D1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47">
            <a:extLst xmlns:a="http://schemas.openxmlformats.org/drawingml/2006/main">
              <a:ext uri="{FF2B5EF4-FFF2-40B4-BE49-F238E27FC236}">
                <a16:creationId xmlns:a16="http://schemas.microsoft.com/office/drawing/2014/main" id="{B2229D6B-667D-45CA-A354-009AE8839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28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5" name="图片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e87df947d0427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2419658"/>
            <a:ext cx="5715000" cy="2904509"/>
          </a:xfrm>
          <a:prstGeom xmlns:a="http://schemas.openxmlformats.org/drawingml/2006/main" prst="rect">
            <a:avLst/>
          </a:prstGeom>
        </p:spPr>
      </p:pic>
      <p:sp>
        <p:nvSpPr>
          <p:cNvPr id="8" name="text-448">
            <a:extLst xmlns:a="http://schemas.openxmlformats.org/drawingml/2006/main">
              <a:ext uri="{FF2B5EF4-FFF2-40B4-BE49-F238E27FC236}">
                <a16:creationId xmlns:a16="http://schemas.microsoft.com/office/drawing/2014/main" id="{9F1BB8BD-B0AD-4696-AC11-2527A08B6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5638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Finished goods storage and handling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449">
            <a:extLst xmlns:a="http://schemas.openxmlformats.org/drawingml/2006/main">
              <a:ext uri="{FF2B5EF4-FFF2-40B4-BE49-F238E27FC236}">
                <a16:creationId xmlns:a16="http://schemas.microsoft.com/office/drawing/2014/main" id="{CDE5F433-5C29-4C96-8E51-EBF4A8848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6858000"/>
            <a:ext cx="5638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Separate by model, status and lot. Arrange protection and stacking to suit the product design.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450">
            <a:extLst xmlns:a="http://schemas.openxmlformats.org/drawingml/2006/main">
              <a:ext uri="{FF2B5EF4-FFF2-40B4-BE49-F238E27FC236}">
                <a16:creationId xmlns:a16="http://schemas.microsoft.com/office/drawing/2014/main" id="{63A397CF-4CB7-4ACE-A312-5F616031A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1914525"/>
            <a:ext cx="7486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Packaging approval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451">
            <a:extLst xmlns:a="http://schemas.openxmlformats.org/drawingml/2006/main">
              <a:ext uri="{FF2B5EF4-FFF2-40B4-BE49-F238E27FC236}">
                <a16:creationId xmlns:a16="http://schemas.microsoft.com/office/drawing/2014/main" id="{3D0A04C2-07AA-4BB7-98A1-763DD352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2466975"/>
            <a:ext cx="74866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Confirm high-density plastic bags, cartons and other packaging against appearance protection, pack quantity and transport conditions.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452">
            <a:extLst xmlns:a="http://schemas.openxmlformats.org/drawingml/2006/main">
              <a:ext uri="{FF2B5EF4-FFF2-40B4-BE49-F238E27FC236}">
                <a16:creationId xmlns:a16="http://schemas.microsoft.com/office/drawing/2014/main" id="{28B79986-2FB5-48D2-89AA-61D2CA3E2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3819525"/>
            <a:ext cx="7486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Labels and quantities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453">
            <a:extLst xmlns:a="http://schemas.openxmlformats.org/drawingml/2006/main">
              <a:ext uri="{FF2B5EF4-FFF2-40B4-BE49-F238E27FC236}">
                <a16:creationId xmlns:a16="http://schemas.microsoft.com/office/drawing/2014/main" id="{80E8CBE8-CD10-4ED6-B03E-F58475251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4371975"/>
            <a:ext cx="74866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Check product model, lot, quantity and consignee details. Keep packaging status consistent with the dispatch list.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454">
            <a:extLst xmlns:a="http://schemas.openxmlformats.org/drawingml/2006/main">
              <a:ext uri="{FF2B5EF4-FFF2-40B4-BE49-F238E27FC236}">
                <a16:creationId xmlns:a16="http://schemas.microsoft.com/office/drawing/2014/main" id="{2FC25F93-29CC-4390-B4E4-E666010E2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5724525"/>
            <a:ext cx="7486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Dispatch and handover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455">
            <a:extLst xmlns:a="http://schemas.openxmlformats.org/drawingml/2006/main">
              <a:ext uri="{FF2B5EF4-FFF2-40B4-BE49-F238E27FC236}">
                <a16:creationId xmlns:a16="http://schemas.microsoft.com/office/drawing/2014/main" id="{72C32D52-3478-4C82-9773-8717EE348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6276975"/>
            <a:ext cx="74866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Coordinate dispatch and arrival information through third-party logistics. Confirm delivery timing by order, mold status and production schedule.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456">
            <a:extLst xmlns:a="http://schemas.openxmlformats.org/drawingml/2006/main">
              <a:ext uri="{FF2B5EF4-FFF2-40B4-BE49-F238E27FC236}">
                <a16:creationId xmlns:a16="http://schemas.microsoft.com/office/drawing/2014/main" id="{D123E726-568F-4F24-988C-A21CA6F5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Storage, packaging labels and delivery requirements follow the specific project agreement.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476959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9" name="图片 4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b2a06eaf4a454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457">
            <a:extLst xmlns:a="http://schemas.openxmlformats.org/drawingml/2006/main">
              <a:ext uri="{FF2B5EF4-FFF2-40B4-BE49-F238E27FC236}">
                <a16:creationId xmlns:a16="http://schemas.microsoft.com/office/drawing/2014/main" id="{43948C89-879D-4A78-A335-992866790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Incoming storage and material issue workflow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458">
            <a:extLst xmlns:a="http://schemas.openxmlformats.org/drawingml/2006/main">
              <a:ext uri="{FF2B5EF4-FFF2-40B4-BE49-F238E27FC236}">
                <a16:creationId xmlns:a16="http://schemas.microsoft.com/office/drawing/2014/main" id="{FEA3C9A8-7DA4-4028-A681-89D2CB586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INBOUND &amp; MATERIAL CONTROL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459">
            <a:extLst xmlns:a="http://schemas.openxmlformats.org/drawingml/2006/main">
              <a:ext uri="{FF2B5EF4-FFF2-40B4-BE49-F238E27FC236}">
                <a16:creationId xmlns:a16="http://schemas.microsoft.com/office/drawing/2014/main" id="{180D24C5-1659-48F3-A0DD-E65BD8A30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460">
            <a:extLst xmlns:a="http://schemas.openxmlformats.org/drawingml/2006/main">
              <a:ext uri="{FF2B5EF4-FFF2-40B4-BE49-F238E27FC236}">
                <a16:creationId xmlns:a16="http://schemas.microsoft.com/office/drawing/2014/main" id="{03DE4C5E-2807-48F5-95A3-B9EC198E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61">
            <a:extLst xmlns:a="http://schemas.openxmlformats.org/drawingml/2006/main">
              <a:ext uri="{FF2B5EF4-FFF2-40B4-BE49-F238E27FC236}">
                <a16:creationId xmlns:a16="http://schemas.microsoft.com/office/drawing/2014/main" id="{2D38E976-16E1-41DD-8935-A5E89AD3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29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462">
            <a:extLst xmlns:a="http://schemas.openxmlformats.org/drawingml/2006/main">
              <a:ext uri="{FF2B5EF4-FFF2-40B4-BE49-F238E27FC236}">
                <a16:creationId xmlns:a16="http://schemas.microsoft.com/office/drawing/2014/main" id="{A7456315-AB36-41C0-80E8-598064FE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Use purchasing information, incoming inspection and lot identification to distinguish pending, accepted and nonconforming materials.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432883F7-FA1D-4D29-AABA-822E4AF8A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2524125" cy="1419225"/>
          </a:xfrm>
          <a:prstGeom xmlns:a="http://schemas.openxmlformats.org/drawingml/2006/main" prst="roundRect">
            <a:avLst>
              <a:gd name="adj" fmla="val 604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463">
            <a:extLst xmlns:a="http://schemas.openxmlformats.org/drawingml/2006/main">
              <a:ext uri="{FF2B5EF4-FFF2-40B4-BE49-F238E27FC236}">
                <a16:creationId xmlns:a16="http://schemas.microsoft.com/office/drawing/2014/main" id="{1539CBB4-065A-48B5-B9ED-ED64E3A9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384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Receive delivery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464">
            <a:extLst xmlns:a="http://schemas.openxmlformats.org/drawingml/2006/main">
              <a:ext uri="{FF2B5EF4-FFF2-40B4-BE49-F238E27FC236}">
                <a16:creationId xmlns:a16="http://schemas.microsoft.com/office/drawing/2014/main" id="{3F27E7DE-3C39-472D-A2ED-97CD5A76D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05200"/>
            <a:ext cx="2238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Check purchase / delivery documents</a:t>
            </a:r>
            <a:endParaRPr sz="15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82BED9DB-C03B-4455-9D64-A899E6A4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857500"/>
            <a:ext cx="2524125" cy="1419225"/>
          </a:xfrm>
          <a:prstGeom xmlns:a="http://schemas.openxmlformats.org/drawingml/2006/main" prst="roundRect">
            <a:avLst>
              <a:gd name="adj" fmla="val 604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465">
            <a:extLst xmlns:a="http://schemas.openxmlformats.org/drawingml/2006/main">
              <a:ext uri="{FF2B5EF4-FFF2-40B4-BE49-F238E27FC236}">
                <a16:creationId xmlns:a16="http://schemas.microsoft.com/office/drawing/2014/main" id="{A3B6C718-DC02-44DF-A99F-8327ACF1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0384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Register for inspection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466">
            <a:extLst xmlns:a="http://schemas.openxmlformats.org/drawingml/2006/main">
              <a:ext uri="{FF2B5EF4-FFF2-40B4-BE49-F238E27FC236}">
                <a16:creationId xmlns:a16="http://schemas.microsoft.com/office/drawing/2014/main" id="{F5E62394-427B-4332-887A-BBDDFAC3B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3505200"/>
            <a:ext cx="2238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Material, lot, packaging and quantity</a:t>
            </a:r>
            <a:endParaRPr sz="15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F8469E7-54FA-4BE2-A4E2-31FD11F3C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857500"/>
            <a:ext cx="2524125" cy="1419225"/>
          </a:xfrm>
          <a:prstGeom xmlns:a="http://schemas.openxmlformats.org/drawingml/2006/main" prst="roundRect">
            <a:avLst>
              <a:gd name="adj" fmla="val 604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467">
            <a:extLst xmlns:a="http://schemas.openxmlformats.org/drawingml/2006/main">
              <a:ext uri="{FF2B5EF4-FFF2-40B4-BE49-F238E27FC236}">
                <a16:creationId xmlns:a16="http://schemas.microsoft.com/office/drawing/2014/main" id="{26410BDB-6ED1-48E5-AEBA-F55BCB7CA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0384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IQC inspection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468">
            <a:extLst xmlns:a="http://schemas.openxmlformats.org/drawingml/2006/main">
              <a:ext uri="{FF2B5EF4-FFF2-40B4-BE49-F238E27FC236}">
                <a16:creationId xmlns:a16="http://schemas.microsoft.com/office/drawing/2014/main" id="{FF0E9664-001B-4A8B-8AD5-1FA35A708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505200"/>
            <a:ext cx="2238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Apply incoming inspection standards</a:t>
            </a:r>
            <a:endParaRPr sz="15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BF455EA9-E6AC-4C6E-9703-F8B22FFC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857500"/>
            <a:ext cx="2524125" cy="1419225"/>
          </a:xfrm>
          <a:prstGeom xmlns:a="http://schemas.openxmlformats.org/drawingml/2006/main" prst="roundRect">
            <a:avLst>
              <a:gd name="adj" fmla="val 604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469">
            <a:extLst xmlns:a="http://schemas.openxmlformats.org/drawingml/2006/main">
              <a:ext uri="{FF2B5EF4-FFF2-40B4-BE49-F238E27FC236}">
                <a16:creationId xmlns:a16="http://schemas.microsoft.com/office/drawing/2014/main" id="{07606EE0-4BCA-4B3B-A305-D31FF4139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0384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Accepted into stock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470">
            <a:extLst xmlns:a="http://schemas.openxmlformats.org/drawingml/2006/main">
              <a:ext uri="{FF2B5EF4-FFF2-40B4-BE49-F238E27FC236}">
                <a16:creationId xmlns:a16="http://schemas.microsoft.com/office/drawing/2014/main" id="{75E13E77-3021-49E6-B2E8-7CD0F795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505200"/>
            <a:ext cx="2238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Record location, lot and status</a:t>
            </a:r>
            <a:endParaRPr sz="15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59B17CAA-D851-497C-8600-1CC74287C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0" y="2857500"/>
            <a:ext cx="2524125" cy="1419225"/>
          </a:xfrm>
          <a:prstGeom xmlns:a="http://schemas.openxmlformats.org/drawingml/2006/main" prst="roundRect">
            <a:avLst>
              <a:gd name="adj" fmla="val 604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1" name="text-471">
            <a:extLst xmlns:a="http://schemas.openxmlformats.org/drawingml/2006/main">
              <a:ext uri="{FF2B5EF4-FFF2-40B4-BE49-F238E27FC236}">
                <a16:creationId xmlns:a16="http://schemas.microsoft.com/office/drawing/2014/main" id="{31795FC5-4590-4063-A6D6-9E6702B7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34850" y="30384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Issue to work order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472">
            <a:extLst xmlns:a="http://schemas.openxmlformats.org/drawingml/2006/main">
              <a:ext uri="{FF2B5EF4-FFF2-40B4-BE49-F238E27FC236}">
                <a16:creationId xmlns:a16="http://schemas.microsoft.com/office/drawing/2014/main" id="{87C79FB1-B60A-4C87-9882-3E2F9F57E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75" y="3505200"/>
            <a:ext cx="2238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Check work order and issue details</a:t>
            </a:r>
            <a:endParaRPr sz="15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11" name="直接箭头连接符 62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248025" y="356711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12" name="直接箭头连接符 63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6067425" y="356711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13" name="直接箭头连接符 64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8886825" y="356711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14" name="直接箭头连接符 65"/>
          <p:cNvCxnSpPr>
            <a:stCxn xmlns:a="http://schemas.openxmlformats.org/drawingml/2006/main" id="17" idx="3"/>
            <a:endCxn xmlns:a="http://schemas.openxmlformats.org/drawingml/2006/main" id="20" idx="1"/>
          </p:cNvCxnSpPr>
          <p:nvPr/>
        </p:nvCxnSpPr>
        <p:spPr>
          <a:xfrm xmlns:a="http://schemas.openxmlformats.org/drawingml/2006/main">
            <a:off x="11706225" y="356711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7" name="text-473">
            <a:extLst xmlns:a="http://schemas.openxmlformats.org/drawingml/2006/main">
              <a:ext uri="{FF2B5EF4-FFF2-40B4-BE49-F238E27FC236}">
                <a16:creationId xmlns:a16="http://schemas.microsoft.com/office/drawing/2014/main" id="{7CDCA143-AE0D-47A5-8BB8-F192667E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59080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Pass</a:t>
            </a:r>
            <a:endParaRPr sz="1500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7F6ECA73-6735-4355-99B8-C8676D95E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5343525"/>
            <a:ext cx="3952875" cy="1285875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7EBEA"/>
          </a:solidFill>
          <a:ln xmlns:a="http://schemas.openxmlformats.org/drawingml/2006/main" w="10478">
            <a:solidFill>
              <a:srgbClr val="DFC8C7"/>
            </a:solidFill>
          </a:ln>
        </p:spPr>
      </p:sp>
      <p:sp>
        <p:nvSpPr>
          <p:cNvPr id="29" name="text-474">
            <a:extLst xmlns:a="http://schemas.openxmlformats.org/drawingml/2006/main">
              <a:ext uri="{FF2B5EF4-FFF2-40B4-BE49-F238E27FC236}">
                <a16:creationId xmlns:a16="http://schemas.microsoft.com/office/drawing/2014/main" id="{940718D3-9A4C-4AA5-BE81-9D0F39F2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524500"/>
            <a:ext cx="368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Segregate &amp; notify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text-475">
            <a:extLst xmlns:a="http://schemas.openxmlformats.org/drawingml/2006/main">
              <a:ext uri="{FF2B5EF4-FFF2-40B4-BE49-F238E27FC236}">
                <a16:creationId xmlns:a16="http://schemas.microsoft.com/office/drawing/2014/main" id="{FF29E30B-AFBA-4092-B7AC-F1D68C644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991225"/>
            <a:ext cx="366712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13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Mark pending status and notify relevant teams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19" name="直接箭头连接符 70"/>
          <p:cNvCxnSpPr>
            <a:stCxn xmlns:a="http://schemas.openxmlformats.org/drawingml/2006/main" id="14" idx="2"/>
            <a:endCxn xmlns:a="http://schemas.openxmlformats.org/drawingml/2006/main" id="28" idx="0"/>
          </p:cNvCxnSpPr>
          <p:nvPr/>
        </p:nvCxnSpPr>
        <p:spPr>
          <a:xfrm xmlns:a="http://schemas.openxmlformats.org/drawingml/2006/main">
            <a:off x="7624763" y="4276725"/>
            <a:ext cx="171450" cy="106680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B44755"/>
            </a:solidFill>
            <a:prstDash val="solid"/>
            <a:tailEnd type="triangle" w="med" len="med"/>
          </a:ln>
        </p:spPr>
      </p:cxnSp>
      <p:sp>
        <p:nvSpPr>
          <p:cNvPr id="32" name="text-476">
            <a:extLst xmlns:a="http://schemas.openxmlformats.org/drawingml/2006/main">
              <a:ext uri="{FF2B5EF4-FFF2-40B4-BE49-F238E27FC236}">
                <a16:creationId xmlns:a16="http://schemas.microsoft.com/office/drawing/2014/main" id="{3805E6DC-0EE5-4344-8B8A-3F19AFB40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676775"/>
            <a:ext cx="11239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B44755"/>
                </a:solidFill>
                <a:latin typeface="微软雅黑"/>
                <a:ea typeface="微软雅黑"/>
                <a:cs typeface="微软雅黑"/>
              </a:defRPr>
            </a:pPr>
            <a:r>
              <a:rPr sz="1613" b="0">
                <a:solidFill>
                  <a:srgbClr val="B44755"/>
                </a:solidFill>
                <a:latin typeface="微软雅黑"/>
                <a:ea typeface="微软雅黑"/>
                <a:cs typeface="微软雅黑"/>
              </a:rPr>
              <a:t>Fail</a:t>
            </a:r>
            <a:endParaRPr sz="1725" b="0">
              <a:solidFill>
                <a:srgbClr val="B4475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9849B391-97CD-4FAE-B141-BD1FBF272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5343525"/>
            <a:ext cx="3981450" cy="1285875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4" name="text-477">
            <a:extLst xmlns:a="http://schemas.openxmlformats.org/drawingml/2006/main">
              <a:ext uri="{FF2B5EF4-FFF2-40B4-BE49-F238E27FC236}">
                <a16:creationId xmlns:a16="http://schemas.microsoft.com/office/drawing/2014/main" id="{419E722F-A2EB-41F1-98CC-BEF1352F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524500"/>
            <a:ext cx="3714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Return / review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text-478">
            <a:extLst xmlns:a="http://schemas.openxmlformats.org/drawingml/2006/main">
              <a:ext uri="{FF2B5EF4-FFF2-40B4-BE49-F238E27FC236}">
                <a16:creationId xmlns:a16="http://schemas.microsoft.com/office/drawing/2014/main" id="{0C371DDF-F2D7-466C-8782-630A23A2E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5991225"/>
            <a:ext cx="36957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Store after successful reinspection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24" name="直接箭头连接符 75"/>
          <p:cNvCxnSpPr>
            <a:stCxn xmlns:a="http://schemas.openxmlformats.org/drawingml/2006/main" id="28" idx="3"/>
            <a:endCxn xmlns:a="http://schemas.openxmlformats.org/drawingml/2006/main" id="33" idx="1"/>
          </p:cNvCxnSpPr>
          <p:nvPr/>
        </p:nvCxnSpPr>
        <p:spPr>
          <a:xfrm xmlns:a="http://schemas.openxmlformats.org/drawingml/2006/main">
            <a:off x="9772650" y="5986463"/>
            <a:ext cx="7620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37" name="text-479">
            <a:extLst xmlns:a="http://schemas.openxmlformats.org/drawingml/2006/main">
              <a:ext uri="{FF2B5EF4-FFF2-40B4-BE49-F238E27FC236}">
                <a16:creationId xmlns:a16="http://schemas.microsoft.com/office/drawing/2014/main" id="{1EDE6CF1-03D4-4F44-B220-559FCCDEE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4657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Inventory management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text-480">
            <a:extLst xmlns:a="http://schemas.openxmlformats.org/drawingml/2006/main">
              <a:ext uri="{FF2B5EF4-FFF2-40B4-BE49-F238E27FC236}">
                <a16:creationId xmlns:a16="http://schemas.microsoft.com/office/drawing/2014/main" id="{64396224-6E72-48B4-9C0B-0752D146A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15000"/>
            <a:ext cx="4657725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Use designated material areas, lot identification and FIFO where applicable. Record issues and returns promptly to keep records, stock and status aligned.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text-481">
            <a:extLst xmlns:a="http://schemas.openxmlformats.org/drawingml/2006/main">
              <a:ext uri="{FF2B5EF4-FFF2-40B4-BE49-F238E27FC236}">
                <a16:creationId xmlns:a16="http://schemas.microsoft.com/office/drawing/2014/main" id="{7CB08B11-115F-4E07-BC61-C2B4B712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181850"/>
            <a:ext cx="1371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Link receiving records, locations / lots, material issue orders and production lots to trace material movement.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-482">
            <a:extLst xmlns:a="http://schemas.openxmlformats.org/drawingml/2006/main">
              <a:ext uri="{FF2B5EF4-FFF2-40B4-BE49-F238E27FC236}">
                <a16:creationId xmlns:a16="http://schemas.microsoft.com/office/drawing/2014/main" id="{57602AEC-70AB-4CF4-8C82-421300AE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Storage and issue framework: apply any special storage, shelf-life or customer-designated lot requirements.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1666522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9" name="图片 4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5052831f23472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483">
            <a:extLst xmlns:a="http://schemas.openxmlformats.org/drawingml/2006/main">
              <a:ext uri="{FF2B5EF4-FFF2-40B4-BE49-F238E27FC236}">
                <a16:creationId xmlns:a16="http://schemas.microsoft.com/office/drawing/2014/main" id="{9307D187-94F5-4337-9E63-51D04E692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Finished goods storage and dispatch workflow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484">
            <a:extLst xmlns:a="http://schemas.openxmlformats.org/drawingml/2006/main">
              <a:ext uri="{FF2B5EF4-FFF2-40B4-BE49-F238E27FC236}">
                <a16:creationId xmlns:a16="http://schemas.microsoft.com/office/drawing/2014/main" id="{9138D9EC-F29B-4000-A895-515294598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FINISHED GOODS &amp; OUTBOUND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485">
            <a:extLst xmlns:a="http://schemas.openxmlformats.org/drawingml/2006/main">
              <a:ext uri="{FF2B5EF4-FFF2-40B4-BE49-F238E27FC236}">
                <a16:creationId xmlns:a16="http://schemas.microsoft.com/office/drawing/2014/main" id="{517DDB1D-B464-490D-AD1F-26D54D76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486">
            <a:extLst xmlns:a="http://schemas.openxmlformats.org/drawingml/2006/main">
              <a:ext uri="{FF2B5EF4-FFF2-40B4-BE49-F238E27FC236}">
                <a16:creationId xmlns:a16="http://schemas.microsoft.com/office/drawing/2014/main" id="{B8C6FBA4-6D8F-45C5-BB1B-E19214048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87">
            <a:extLst xmlns:a="http://schemas.openxmlformats.org/drawingml/2006/main">
              <a:ext uri="{FF2B5EF4-FFF2-40B4-BE49-F238E27FC236}">
                <a16:creationId xmlns:a16="http://schemas.microsoft.com/office/drawing/2014/main" id="{C1C755D1-660A-4A2A-8CB8-B0A029E48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30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488">
            <a:extLst xmlns:a="http://schemas.openxmlformats.org/drawingml/2006/main">
              <a:ext uri="{FF2B5EF4-FFF2-40B4-BE49-F238E27FC236}">
                <a16:creationId xmlns:a16="http://schemas.microsoft.com/office/drawing/2014/main" id="{C990F462-8739-4097-B0F7-25874CDE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Store finished goods after inspection approval. Pick by order, complete outgoing checks and hand over to logistics.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7DB2B3A-5D9E-4654-9F60-5BB4EE19E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327C75"/>
          </a:solidFill>
          <a:ln xmlns:a="http://schemas.openxmlformats.org/drawingml/2006/main" w="10478">
            <a:solidFill>
              <a:srgbClr val="327C75"/>
            </a:solidFill>
          </a:ln>
        </p:spPr>
      </p:sp>
      <p:sp>
        <p:nvSpPr>
          <p:cNvPr id="9" name="text-489">
            <a:extLst xmlns:a="http://schemas.openxmlformats.org/drawingml/2006/main">
              <a:ext uri="{FF2B5EF4-FFF2-40B4-BE49-F238E27FC236}">
                <a16:creationId xmlns:a16="http://schemas.microsoft.com/office/drawing/2014/main" id="{09610CF1-C66D-48A7-A59D-4017A2D0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956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Final inspection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490">
            <a:extLst xmlns:a="http://schemas.openxmlformats.org/drawingml/2006/main">
              <a:ext uri="{FF2B5EF4-FFF2-40B4-BE49-F238E27FC236}">
                <a16:creationId xmlns:a16="http://schemas.microsoft.com/office/drawing/2014/main" id="{5FA912B1-2873-4972-A21E-A225895E0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362325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Appearance, dimensions and weight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0E62B30A-5126-463B-BA13-BBD33F5FB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14625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491">
            <a:extLst xmlns:a="http://schemas.openxmlformats.org/drawingml/2006/main">
              <a:ext uri="{FF2B5EF4-FFF2-40B4-BE49-F238E27FC236}">
                <a16:creationId xmlns:a16="http://schemas.microsoft.com/office/drawing/2014/main" id="{5068D3F0-CB71-4691-A0EF-C13FFBD7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8956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Accepted into stock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492">
            <a:extLst xmlns:a="http://schemas.openxmlformats.org/drawingml/2006/main">
              <a:ext uri="{FF2B5EF4-FFF2-40B4-BE49-F238E27FC236}">
                <a16:creationId xmlns:a16="http://schemas.microsoft.com/office/drawing/2014/main" id="{9089303E-CA91-483F-B10D-599579CC5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362325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Model, lot and status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4FCFAA9-B127-47C7-A06B-7C6AD804D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714625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493">
            <a:extLst xmlns:a="http://schemas.openxmlformats.org/drawingml/2006/main">
              <a:ext uri="{FF2B5EF4-FFF2-40B4-BE49-F238E27FC236}">
                <a16:creationId xmlns:a16="http://schemas.microsoft.com/office/drawing/2014/main" id="{CA68A6A3-2DC7-4354-AE0F-D29E8D8B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8956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Pick to order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494">
            <a:extLst xmlns:a="http://schemas.openxmlformats.org/drawingml/2006/main">
              <a:ext uri="{FF2B5EF4-FFF2-40B4-BE49-F238E27FC236}">
                <a16:creationId xmlns:a16="http://schemas.microsoft.com/office/drawing/2014/main" id="{CE6F9009-73BE-4232-A0F6-2ED07CA1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3362325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Stock and delivery plan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0CFE9F7E-F8DB-417D-8C6A-51E442C1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2714625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495">
            <a:extLst xmlns:a="http://schemas.openxmlformats.org/drawingml/2006/main">
              <a:ext uri="{FF2B5EF4-FFF2-40B4-BE49-F238E27FC236}">
                <a16:creationId xmlns:a16="http://schemas.microsoft.com/office/drawing/2014/main" id="{FE9EEE6F-5B9E-455B-B715-F44DA407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8956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Pack &amp; box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496">
            <a:extLst xmlns:a="http://schemas.openxmlformats.org/drawingml/2006/main">
              <a:ext uri="{FF2B5EF4-FFF2-40B4-BE49-F238E27FC236}">
                <a16:creationId xmlns:a16="http://schemas.microsoft.com/office/drawing/2014/main" id="{F4FEA603-48D9-4F2E-84E4-C97EE7593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3825" y="3362325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Protection and packing list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442385ED-1077-491E-9832-1837A23B2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086350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327C75"/>
          </a:solidFill>
          <a:ln xmlns:a="http://schemas.openxmlformats.org/drawingml/2006/main" w="10478">
            <a:solidFill>
              <a:srgbClr val="327C75"/>
            </a:solidFill>
          </a:ln>
        </p:spPr>
      </p:sp>
      <p:sp>
        <p:nvSpPr>
          <p:cNvPr id="21" name="text-497">
            <a:extLst xmlns:a="http://schemas.openxmlformats.org/drawingml/2006/main">
              <a:ext uri="{FF2B5EF4-FFF2-40B4-BE49-F238E27FC236}">
                <a16:creationId xmlns:a16="http://schemas.microsoft.com/office/drawing/2014/main" id="{C54D5E73-AE05-42CA-82C3-D212B898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52673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Outgoing inspection (OQC)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498">
            <a:extLst xmlns:a="http://schemas.openxmlformats.org/drawingml/2006/main">
              <a:ext uri="{FF2B5EF4-FFF2-40B4-BE49-F238E27FC236}">
                <a16:creationId xmlns:a16="http://schemas.microsoft.com/office/drawing/2014/main" id="{C833E172-6425-4812-8F78-0B50064E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3825" y="5734050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Order, quantity and package labels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DA416BD4-8586-4B21-91D0-B2868961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086350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4" name="text-499">
            <a:extLst xmlns:a="http://schemas.openxmlformats.org/drawingml/2006/main">
              <a:ext uri="{FF2B5EF4-FFF2-40B4-BE49-F238E27FC236}">
                <a16:creationId xmlns:a16="http://schemas.microsoft.com/office/drawing/2014/main" id="{6A0476DA-A029-4ACF-A009-74B6A152E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2673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Dispatch check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500">
            <a:extLst xmlns:a="http://schemas.openxmlformats.org/drawingml/2006/main">
              <a:ext uri="{FF2B5EF4-FFF2-40B4-BE49-F238E27FC236}">
                <a16:creationId xmlns:a16="http://schemas.microsoft.com/office/drawing/2014/main" id="{98F7C1EB-3DE4-48D6-B310-38B8A3C6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5734050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Documents, goods and quantity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DD33B0C9-B225-4754-9F93-33BFEC42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086350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7" name="text-501">
            <a:extLst xmlns:a="http://schemas.openxmlformats.org/drawingml/2006/main">
              <a:ext uri="{FF2B5EF4-FFF2-40B4-BE49-F238E27FC236}">
                <a16:creationId xmlns:a16="http://schemas.microsoft.com/office/drawing/2014/main" id="{0B82E4DA-2364-4EF5-858B-45F4F057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2673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Logistics handover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-502">
            <a:extLst xmlns:a="http://schemas.openxmlformats.org/drawingml/2006/main">
              <a:ext uri="{FF2B5EF4-FFF2-40B4-BE49-F238E27FC236}">
                <a16:creationId xmlns:a16="http://schemas.microsoft.com/office/drawing/2014/main" id="{CE15F24B-D634-44B2-ACD9-8647CD501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734050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Carrier details and handover records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2B9FB7A7-9042-4798-BB76-0BF333C6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86350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0" name="text-503">
            <a:extLst xmlns:a="http://schemas.openxmlformats.org/drawingml/2006/main">
              <a:ext uri="{FF2B5EF4-FFF2-40B4-BE49-F238E27FC236}">
                <a16:creationId xmlns:a16="http://schemas.microsoft.com/office/drawing/2014/main" id="{F9D51DFE-B024-4CE8-88B6-11BB39359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2673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Delivery follow-up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text-504">
            <a:extLst xmlns:a="http://schemas.openxmlformats.org/drawingml/2006/main">
              <a:ext uri="{FF2B5EF4-FFF2-40B4-BE49-F238E27FC236}">
                <a16:creationId xmlns:a16="http://schemas.microsoft.com/office/drawing/2014/main" id="{6DF84EE1-1AD4-4659-B63A-3AD034E7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734050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Receipt and issue feedback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30" name="直接箭头连接符 73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829050" y="34147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31" name="直接箭头连接符 74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7391400" y="34147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32" name="直接箭头连接符 75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10953750" y="34147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33" name="直接箭头连接符 76"/>
          <p:cNvCxnSpPr>
            <a:stCxn xmlns:a="http://schemas.openxmlformats.org/drawingml/2006/main" id="17" idx="2"/>
            <a:endCxn xmlns:a="http://schemas.openxmlformats.org/drawingml/2006/main" id="20" idx="0"/>
          </p:cNvCxnSpPr>
          <p:nvPr/>
        </p:nvCxnSpPr>
        <p:spPr>
          <a:xfrm xmlns:a="http://schemas.openxmlformats.org/drawingml/2006/main">
            <a:off x="12963525" y="4114800"/>
            <a:ext cx="0" cy="97155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34" name="直接箭头连接符 77"/>
          <p:cNvCxnSpPr>
            <a:stCxn xmlns:a="http://schemas.openxmlformats.org/drawingml/2006/main" id="20" idx="1"/>
            <a:endCxn xmlns:a="http://schemas.openxmlformats.org/drawingml/2006/main" id="23" idx="3"/>
          </p:cNvCxnSpPr>
          <p:nvPr/>
        </p:nvCxnSpPr>
        <p:spPr>
          <a:xfrm xmlns:a="http://schemas.openxmlformats.org/drawingml/2006/main" flipH="1">
            <a:off x="10953750" y="5786438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35" name="直接箭头连接符 78"/>
          <p:cNvCxnSpPr>
            <a:stCxn xmlns:a="http://schemas.openxmlformats.org/drawingml/2006/main" id="23" idx="1"/>
            <a:endCxn xmlns:a="http://schemas.openxmlformats.org/drawingml/2006/main" id="26" idx="3"/>
          </p:cNvCxnSpPr>
          <p:nvPr/>
        </p:nvCxnSpPr>
        <p:spPr>
          <a:xfrm xmlns:a="http://schemas.openxmlformats.org/drawingml/2006/main" flipH="1">
            <a:off x="7391400" y="5786438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36" name="直接箭头连接符 79"/>
          <p:cNvCxnSpPr>
            <a:stCxn xmlns:a="http://schemas.openxmlformats.org/drawingml/2006/main" id="26" idx="1"/>
            <a:endCxn xmlns:a="http://schemas.openxmlformats.org/drawingml/2006/main" id="29" idx="3"/>
          </p:cNvCxnSpPr>
          <p:nvPr/>
        </p:nvCxnSpPr>
        <p:spPr>
          <a:xfrm xmlns:a="http://schemas.openxmlformats.org/drawingml/2006/main" flipH="1">
            <a:off x="3829050" y="5786438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39" name="text-505">
            <a:extLst xmlns:a="http://schemas.openxmlformats.org/drawingml/2006/main">
              <a:ext uri="{FF2B5EF4-FFF2-40B4-BE49-F238E27FC236}">
                <a16:creationId xmlns:a16="http://schemas.microsoft.com/office/drawing/2014/main" id="{B8BC3715-632B-40DF-93D5-BF58DFC2C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371725"/>
            <a:ext cx="9429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After approval</a:t>
            </a:r>
            <a:endParaRPr sz="15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-506">
            <a:extLst xmlns:a="http://schemas.openxmlformats.org/drawingml/2006/main">
              <a:ext uri="{FF2B5EF4-FFF2-40B4-BE49-F238E27FC236}">
                <a16:creationId xmlns:a16="http://schemas.microsoft.com/office/drawing/2014/main" id="{B742AE77-88DB-4D1D-A634-4862D05DB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067550"/>
            <a:ext cx="2333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63" b="1">
                <a:solidFill>
                  <a:srgbClr val="B44755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B44755"/>
                </a:solidFill>
                <a:latin typeface="微软雅黑"/>
                <a:ea typeface="微软雅黑"/>
                <a:cs typeface="微软雅黑"/>
              </a:rPr>
              <a:t>Nonconformance control</a:t>
            </a:r>
            <a:endParaRPr sz="2100" b="1">
              <a:solidFill>
                <a:srgbClr val="B4475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text-507">
            <a:extLst xmlns:a="http://schemas.openxmlformats.org/drawingml/2006/main">
              <a:ext uri="{FF2B5EF4-FFF2-40B4-BE49-F238E27FC236}">
                <a16:creationId xmlns:a16="http://schemas.microsoft.com/office/drawing/2014/main" id="{2F720B27-75E5-4A9A-B865-729341571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7096125"/>
            <a:ext cx="11363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Stop movement and segregate items if inspection or verification fails. Release after correction, reinspection and renewed approval.</a:t>
            </a:r>
            <a:endParaRPr sz="18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text-508">
            <a:extLst xmlns:a="http://schemas.openxmlformats.org/drawingml/2006/main">
              <a:ext uri="{FF2B5EF4-FFF2-40B4-BE49-F238E27FC236}">
                <a16:creationId xmlns:a16="http://schemas.microsoft.com/office/drawing/2014/main" id="{8C7EDF76-ED98-4992-BE78-EBC424EB4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Finished goods and dispatch framework: customer requirements and actual procedures govern release, package labels and handover records.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57327786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图片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aea8ff143b4a1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509">
            <a:extLst xmlns:a="http://schemas.openxmlformats.org/drawingml/2006/main">
              <a:ext uri="{FF2B5EF4-FFF2-40B4-BE49-F238E27FC236}">
                <a16:creationId xmlns:a16="http://schemas.microsoft.com/office/drawing/2014/main" id="{9831C046-CE16-411B-9283-79685161E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Project coordination and required inputs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510">
            <a:extLst xmlns:a="http://schemas.openxmlformats.org/drawingml/2006/main">
              <a:ext uri="{FF2B5EF4-FFF2-40B4-BE49-F238E27FC236}">
                <a16:creationId xmlns:a16="http://schemas.microsoft.com/office/drawing/2014/main" id="{34E2C567-E3EF-479C-A3AB-55BD6AECA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PROJECT INPUTS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511">
            <a:extLst xmlns:a="http://schemas.openxmlformats.org/drawingml/2006/main">
              <a:ext uri="{FF2B5EF4-FFF2-40B4-BE49-F238E27FC236}">
                <a16:creationId xmlns:a16="http://schemas.microsoft.com/office/drawing/2014/main" id="{3613F2EE-6B9F-42F9-9E26-268F02E6B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512">
            <a:extLst xmlns:a="http://schemas.openxmlformats.org/drawingml/2006/main">
              <a:ext uri="{FF2B5EF4-FFF2-40B4-BE49-F238E27FC236}">
                <a16:creationId xmlns:a16="http://schemas.microsoft.com/office/drawing/2014/main" id="{0F49468F-7BA7-4495-AB89-715225B7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513">
            <a:extLst xmlns:a="http://schemas.openxmlformats.org/drawingml/2006/main">
              <a:ext uri="{FF2B5EF4-FFF2-40B4-BE49-F238E27FC236}">
                <a16:creationId xmlns:a16="http://schemas.microsoft.com/office/drawing/2014/main" id="{4FB58A1E-0D85-4093-BA00-EC3CA5436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31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514">
            <a:extLst xmlns:a="http://schemas.openxmlformats.org/drawingml/2006/main">
              <a:ext uri="{FF2B5EF4-FFF2-40B4-BE49-F238E27FC236}">
                <a16:creationId xmlns:a16="http://schemas.microsoft.com/office/drawing/2014/main" id="{17AD0D33-BB4D-498E-B755-5CBC7E9EB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Complete initial information supports faster feasibility reviews, quotations and sample development.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20" name="表格 17"/>
          <p:cNvGraphicFramePr/>
          <p:nvPr/>
        </p:nvGraphicFramePr>
        <p:xfrm>
          <a:off xmlns:a="http://schemas.openxmlformats.org/drawingml/2006/main" x="723900" y="2495550"/>
          <a:ext xmlns:a="http://schemas.openxmlformats.org/drawingml/2006/main" cx="13811250" cy="4095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52700"/>
                <a:gridCol w="7124700"/>
                <a:gridCol w="4133850"/>
              </a:tblGrid>
              <a:tr h="81915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Customer inputs / approval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Specific information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Xiangfeng's review focus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81915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Product &amp; application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2D / 3D drawings, samples and use cases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Visible surfaces and critical mounting interfaces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Manufacturability and mold concept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81915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Material &amp; performance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Material grade or target properties and color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Density / weight and special requirements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Material selection and required validation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81915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Quality &amp; acceptance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Critical dimensions, tolerances and appearance samples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Test conditions, acceptance criteria and documentation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First-article approval and inspection plan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819150"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Quantity &amp; delivery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Sample quantity, volume demand and delivery schedule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Packaging labels, shipping and receiving requirements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>
                        <a:lnSpc>
                          <a:spcPct val="106000"/>
                        </a:lnSpc>
                        <a:buNone/>
                      </a:pPr>
                      <a:r>
                        <a:rPr sz="1763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Development schedule, production and logistics coordination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-515">
            <a:extLst xmlns:a="http://schemas.openxmlformats.org/drawingml/2006/main">
              <a:ext uri="{FF2B5EF4-FFF2-40B4-BE49-F238E27FC236}">
                <a16:creationId xmlns:a16="http://schemas.microsoft.com/office/drawing/2014/main" id="{A246D6C1-A2BE-4126-847F-3794BBF0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972300"/>
            <a:ext cx="2905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Main deliverables</a:t>
            </a:r>
            <a:endParaRPr sz="23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516">
            <a:extLst xmlns:a="http://schemas.openxmlformats.org/drawingml/2006/main">
              <a:ext uri="{FF2B5EF4-FFF2-40B4-BE49-F238E27FC236}">
                <a16:creationId xmlns:a16="http://schemas.microsoft.com/office/drawing/2014/main" id="{9EF17BC2-24C2-4C58-ADD7-AB469B583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7010400"/>
            <a:ext cx="107346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Molds / samples, accepted products and the inspection and delivery documents agreed for the project.</a:t>
            </a:r>
            <a:endParaRPr sz="20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71568548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图片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288b05ed42491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517">
            <a:extLst xmlns:a="http://schemas.openxmlformats.org/drawingml/2006/main">
              <a:ext uri="{FF2B5EF4-FFF2-40B4-BE49-F238E27FC236}">
                <a16:creationId xmlns:a16="http://schemas.microsoft.com/office/drawing/2014/main" id="{6C7D250E-3892-493D-90E3-7D500A4BE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Lean management and customer value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518">
            <a:extLst xmlns:a="http://schemas.openxmlformats.org/drawingml/2006/main">
              <a:ext uri="{FF2B5EF4-FFF2-40B4-BE49-F238E27FC236}">
                <a16:creationId xmlns:a16="http://schemas.microsoft.com/office/drawing/2014/main" id="{484E64F8-0F75-4C7A-B35D-4E03274ED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COOPERATION VALUE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519">
            <a:extLst xmlns:a="http://schemas.openxmlformats.org/drawingml/2006/main">
              <a:ext uri="{FF2B5EF4-FFF2-40B4-BE49-F238E27FC236}">
                <a16:creationId xmlns:a16="http://schemas.microsoft.com/office/drawing/2014/main" id="{76B09389-3EF1-472F-A924-D9C182FC1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520">
            <a:extLst xmlns:a="http://schemas.openxmlformats.org/drawingml/2006/main">
              <a:ext uri="{FF2B5EF4-FFF2-40B4-BE49-F238E27FC236}">
                <a16:creationId xmlns:a16="http://schemas.microsoft.com/office/drawing/2014/main" id="{F405405A-484D-4E90-A0EA-86D90A93C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521">
            <a:extLst xmlns:a="http://schemas.openxmlformats.org/drawingml/2006/main">
              <a:ext uri="{FF2B5EF4-FFF2-40B4-BE49-F238E27FC236}">
                <a16:creationId xmlns:a16="http://schemas.microsoft.com/office/drawing/2014/main" id="{80FA6BD0-F7F9-487C-B95F-75011F0D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32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3" name="图片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2b599981b744b4"/>
          <a:srcRect xmlns:a="http://schemas.openxmlformats.org/drawingml/2006/main" l="0" t="5426" r="0" b="54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1809750"/>
            <a:ext cx="8162925" cy="5457825"/>
          </a:xfrm>
          <a:prstGeom xmlns:a="http://schemas.openxmlformats.org/drawingml/2006/main" prst="rect">
            <a:avLst/>
          </a:prstGeom>
        </p:spPr>
      </p:pic>
      <p:sp>
        <p:nvSpPr>
          <p:cNvPr id="8" name="text-522">
            <a:extLst xmlns:a="http://schemas.openxmlformats.org/drawingml/2006/main">
              <a:ext uri="{FF2B5EF4-FFF2-40B4-BE49-F238E27FC236}">
                <a16:creationId xmlns:a16="http://schemas.microsoft.com/office/drawing/2014/main" id="{33E585A4-F367-4707-9ACA-87E959F8E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1866900"/>
            <a:ext cx="5057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Manufacturing foundation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523">
            <a:extLst xmlns:a="http://schemas.openxmlformats.org/drawingml/2006/main">
              <a:ext uri="{FF2B5EF4-FFF2-40B4-BE49-F238E27FC236}">
                <a16:creationId xmlns:a16="http://schemas.microsoft.com/office/drawing/2014/main" id="{53952526-B4C4-48E7-B92C-EF338355A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2419350"/>
            <a:ext cx="505777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An operating 20,000+ m² base with RMB 30 million in fixed assets, supported by dedicated tooling and foam workshops.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524">
            <a:extLst xmlns:a="http://schemas.openxmlformats.org/drawingml/2006/main">
              <a:ext uri="{FF2B5EF4-FFF2-40B4-BE49-F238E27FC236}">
                <a16:creationId xmlns:a16="http://schemas.microsoft.com/office/drawing/2014/main" id="{D2433B8E-906C-4F03-B2C3-B1A1A34D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3781425"/>
            <a:ext cx="5057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Technical support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525">
            <a:extLst xmlns:a="http://schemas.openxmlformats.org/drawingml/2006/main">
              <a:ext uri="{FF2B5EF4-FFF2-40B4-BE49-F238E27FC236}">
                <a16:creationId xmlns:a16="http://schemas.microsoft.com/office/drawing/2014/main" id="{FA446C66-DA21-46A7-844D-B622AECD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4333875"/>
            <a:ext cx="505777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Mold design, CNC machining and molding teams coordinate around drawings, samples and manufacturing conditions.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526">
            <a:extLst xmlns:a="http://schemas.openxmlformats.org/drawingml/2006/main">
              <a:ext uri="{FF2B5EF4-FFF2-40B4-BE49-F238E27FC236}">
                <a16:creationId xmlns:a16="http://schemas.microsoft.com/office/drawing/2014/main" id="{D58A13F5-0C8A-4015-9A8D-7E8851D9E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5715000"/>
            <a:ext cx="5057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Accountable service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527">
            <a:extLst xmlns:a="http://schemas.openxmlformats.org/drawingml/2006/main">
              <a:ext uri="{FF2B5EF4-FFF2-40B4-BE49-F238E27FC236}">
                <a16:creationId xmlns:a16="http://schemas.microsoft.com/office/drawing/2014/main" id="{7DA6ED05-C783-462D-B320-ACB4FB77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6267450"/>
            <a:ext cx="505777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Named contacts, technical follow-up and timely feedback assign clear responsibility for requirements review and delivery communication.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528">
            <a:extLst xmlns:a="http://schemas.openxmlformats.org/drawingml/2006/main">
              <a:ext uri="{FF2B5EF4-FFF2-40B4-BE49-F238E27FC236}">
                <a16:creationId xmlns:a16="http://schemas.microsoft.com/office/drawing/2014/main" id="{604E58A3-5D3C-44BF-B2EF-6A778108F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Safety first, quality at the core. Site management and team coordination support customer projects.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5713989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图片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be07ef9e9a484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529">
            <a:extLst xmlns:a="http://schemas.openxmlformats.org/drawingml/2006/main">
              <a:ext uri="{FF2B5EF4-FFF2-40B4-BE49-F238E27FC236}">
                <a16:creationId xmlns:a16="http://schemas.microsoft.com/office/drawing/2014/main" id="{A2F8C9B4-2C07-4B72-B84E-AD394E50E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530">
            <a:extLst xmlns:a="http://schemas.openxmlformats.org/drawingml/2006/main">
              <a:ext uri="{FF2B5EF4-FFF2-40B4-BE49-F238E27FC236}">
                <a16:creationId xmlns:a16="http://schemas.microsoft.com/office/drawing/2014/main" id="{868D4138-291D-412A-8FF9-28F32350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33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531">
            <a:extLst xmlns:a="http://schemas.openxmlformats.org/drawingml/2006/main">
              <a:ext uri="{FF2B5EF4-FFF2-40B4-BE49-F238E27FC236}">
                <a16:creationId xmlns:a16="http://schemas.microsoft.com/office/drawing/2014/main" id="{8C5C736E-8DCD-4708-9F8B-8B63CD92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485900"/>
            <a:ext cx="119253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5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43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We look forward</a:t>
            </a:r>
            <a:endParaRPr sz="56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lnSpc>
                <a:spcPct val="108000"/>
              </a:lnSpc>
              <a:buNone/>
              <a:defRPr sz="45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43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to working with you</a:t>
            </a:r>
            <a:endParaRPr sz="56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532">
            <a:extLst xmlns:a="http://schemas.openxmlformats.org/drawingml/2006/main">
              <a:ext uri="{FF2B5EF4-FFF2-40B4-BE49-F238E27FC236}">
                <a16:creationId xmlns:a16="http://schemas.microsoft.com/office/drawing/2014/main" id="{408E73B8-5729-444B-8820-332E4339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838450"/>
            <a:ext cx="12954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2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32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Guangxi Xiangfeng Technology Co., Ltd.</a:t>
            </a:r>
            <a:endParaRPr sz="32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533">
            <a:extLst xmlns:a="http://schemas.openxmlformats.org/drawingml/2006/main">
              <a:ext uri="{FF2B5EF4-FFF2-40B4-BE49-F238E27FC236}">
                <a16:creationId xmlns:a16="http://schemas.microsoft.com/office/drawing/2014/main" id="{45CAC159-70A0-40DB-8F7E-3E91C2E4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733800"/>
            <a:ext cx="1276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38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388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EPP / EPO Foam Products</a:t>
            </a:r>
            <a:endParaRPr sz="21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lnSpc>
                <a:spcPct val="108000"/>
              </a:lnSpc>
              <a:buNone/>
              <a:defRPr sz="1538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388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Tooling Development and Manufacturing</a:t>
            </a:r>
            <a:endParaRPr sz="21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534">
            <a:extLst xmlns:a="http://schemas.openxmlformats.org/drawingml/2006/main">
              <a:ext uri="{FF2B5EF4-FFF2-40B4-BE49-F238E27FC236}">
                <a16:creationId xmlns:a16="http://schemas.microsoft.com/office/drawing/2014/main" id="{E503467E-A830-4CA8-BE12-B9811B75D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200650"/>
            <a:ext cx="1266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Email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535">
            <a:extLst xmlns:a="http://schemas.openxmlformats.org/drawingml/2006/main">
              <a:ext uri="{FF2B5EF4-FFF2-40B4-BE49-F238E27FC236}">
                <a16:creationId xmlns:a16="http://schemas.microsoft.com/office/drawing/2014/main" id="{CFAB5626-CA66-4AC1-91B4-C041564B7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781675"/>
            <a:ext cx="129540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6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open@gx-xiangfeng.com</a:t>
            </a:r>
            <a:endParaRPr sz="36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536">
            <a:extLst xmlns:a="http://schemas.openxmlformats.org/drawingml/2006/main">
              <a:ext uri="{FF2B5EF4-FFF2-40B4-BE49-F238E27FC236}">
                <a16:creationId xmlns:a16="http://schemas.microsoft.com/office/drawing/2014/main" id="{F393E780-1C29-456B-A807-183FC3C10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6838950"/>
            <a:ext cx="1276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Address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537">
            <a:extLst xmlns:a="http://schemas.openxmlformats.org/drawingml/2006/main">
              <a:ext uri="{FF2B5EF4-FFF2-40B4-BE49-F238E27FC236}">
                <a16:creationId xmlns:a16="http://schemas.microsoft.com/office/drawing/2014/main" id="{B37C6F2F-D347-4F3C-AD4A-A94EC04D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7391400"/>
            <a:ext cx="13239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Building 1, No. 3 Road, Wendi Industrial Park, Bobai County, Yulin, Guangxi, China</a:t>
            </a:r>
            <a:endParaRPr sz="21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524801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2026-09-30T07:26:14.9380000Z</dcterms:created>
  <dcterms:modified xsi:type="dcterms:W3CDTF">2026-09-30T07:26:14.9380000Z</dcterms:modified>
</coreProperties>
</file>